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4"/>
  </p:notesMasterIdLst>
  <p:sldIdLst>
    <p:sldId id="256" r:id="rId2"/>
    <p:sldId id="257" r:id="rId3"/>
    <p:sldId id="258" r:id="rId4"/>
    <p:sldId id="262" r:id="rId5"/>
    <p:sldId id="263" r:id="rId6"/>
    <p:sldId id="265" r:id="rId7"/>
    <p:sldId id="264" r:id="rId8"/>
    <p:sldId id="267" r:id="rId9"/>
    <p:sldId id="268" r:id="rId10"/>
    <p:sldId id="269" r:id="rId11"/>
    <p:sldId id="270" r:id="rId12"/>
    <p:sldId id="271" r:id="rId13"/>
    <p:sldId id="272" r:id="rId14"/>
    <p:sldId id="274" r:id="rId15"/>
    <p:sldId id="275" r:id="rId16"/>
    <p:sldId id="276" r:id="rId17"/>
    <p:sldId id="277" r:id="rId18"/>
    <p:sldId id="273" r:id="rId19"/>
    <p:sldId id="278" r:id="rId20"/>
    <p:sldId id="279" r:id="rId21"/>
    <p:sldId id="280" r:id="rId22"/>
    <p:sldId id="281" r:id="rId23"/>
    <p:sldId id="283" r:id="rId24"/>
    <p:sldId id="282" r:id="rId25"/>
    <p:sldId id="284" r:id="rId26"/>
    <p:sldId id="285" r:id="rId27"/>
    <p:sldId id="289" r:id="rId28"/>
    <p:sldId id="286" r:id="rId29"/>
    <p:sldId id="298" r:id="rId30"/>
    <p:sldId id="287" r:id="rId31"/>
    <p:sldId id="299" r:id="rId32"/>
    <p:sldId id="288" r:id="rId33"/>
    <p:sldId id="300" r:id="rId34"/>
    <p:sldId id="290" r:id="rId35"/>
    <p:sldId id="295" r:id="rId36"/>
    <p:sldId id="294" r:id="rId37"/>
    <p:sldId id="293" r:id="rId38"/>
    <p:sldId id="291" r:id="rId39"/>
    <p:sldId id="296" r:id="rId40"/>
    <p:sldId id="297" r:id="rId41"/>
    <p:sldId id="301" r:id="rId42"/>
    <p:sldId id="302" r:id="rId4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70"/>
    <p:restoredTop sz="93624"/>
  </p:normalViewPr>
  <p:slideViewPr>
    <p:cSldViewPr snapToGrid="0" snapToObjects="1">
      <p:cViewPr varScale="1">
        <p:scale>
          <a:sx n="115" d="100"/>
          <a:sy n="115" d="100"/>
        </p:scale>
        <p:origin x="208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251967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377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0016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36316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14888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419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739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64229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985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33367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8291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1143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45977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95076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3236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061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9562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4738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1666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246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925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1330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1.jpg"/><Relationship Id="rId5" Type="http://schemas.openxmlformats.org/officeDocument/2006/relationships/image" Target="../media/image2.png"/><Relationship Id="rId6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tiff"/><Relationship Id="rId3" Type="http://schemas.openxmlformats.org/officeDocument/2006/relationships/image" Target="../media/image11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hdp.cm.nsysu.edu.tw:9999/" TargetMode="External"/><Relationship Id="rId3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hdp.cm.nsysu.edu.tw:9999/user/bowen/tree" TargetMode="External"/><Relationship Id="rId3" Type="http://schemas.openxmlformats.org/officeDocument/2006/relationships/hyperlink" Target="https://hdp.cm.nsysu.edu.tw:9999/user/bowen/lab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MIS132 - </a:t>
            </a:r>
            <a:r>
              <a:rPr lang="en-US" altLang="zh-TW" dirty="0" smtClean="0"/>
              <a:t>Lecture</a:t>
            </a:r>
            <a:r>
              <a:rPr lang="zh-TW" dirty="0" smtClean="0"/>
              <a:t> </a:t>
            </a:r>
            <a:r>
              <a:rPr lang="en-US" altLang="zh-TW" dirty="0" smtClean="0"/>
              <a:t>1</a:t>
            </a:r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程式設計實習課</a:t>
            </a:r>
            <a:endParaRPr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549" y="3158939"/>
            <a:ext cx="2264208" cy="1273617"/>
          </a:xfrm>
          <a:prstGeom prst="rect">
            <a:avLst/>
          </a:prstGeom>
        </p:spPr>
      </p:pic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Microsoft JhengHei" charset="-120"/>
                <a:ea typeface="Microsoft JhengHei" charset="-120"/>
                <a:cs typeface="Microsoft JhengHei" charset="-120"/>
              </a:rPr>
              <a:t>人們想做的事 v.s. 電腦幫你做的事</a:t>
            </a:r>
            <a:endParaRPr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2424600" y="3791925"/>
            <a:ext cx="2147400" cy="13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哲</a:t>
            </a:r>
            <a:r>
              <a:rPr lang="zh-TW" altLang="en-US" sz="1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分</a:t>
            </a:r>
            <a:r>
              <a:rPr lang="zh-TW" sz="1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a</a:t>
            </a:r>
            <a:r>
              <a:rPr lang="zh-TW" sz="1600" dirty="0">
                <a:latin typeface="Microsoft JhengHei" charset="-120"/>
                <a:ea typeface="Microsoft JhengHei" charset="-120"/>
                <a:cs typeface="Microsoft JhengHei" charset="-120"/>
              </a:rPr>
              <a:t>會計小考.xls</a:t>
            </a:r>
            <a:endParaRPr sz="16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68" name="Shape 68" descr="圖像裡可能有許貴花、特寫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048000"/>
            <a:ext cx="1903400" cy="1906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Shape 69"/>
          <p:cNvCxnSpPr/>
          <p:nvPr/>
        </p:nvCxnSpPr>
        <p:spPr>
          <a:xfrm>
            <a:off x="619925" y="3791925"/>
            <a:ext cx="1219200" cy="0"/>
          </a:xfrm>
          <a:prstGeom prst="straightConnector1">
            <a:avLst/>
          </a:prstGeom>
          <a:noFill/>
          <a:ln w="1143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1" name="Shape 71" descr="「excel logo png」的圖片搜尋結果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4542" y="3048000"/>
            <a:ext cx="812772" cy="79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圖說文字 1"/>
          <p:cNvSpPr/>
          <p:nvPr/>
        </p:nvSpPr>
        <p:spPr>
          <a:xfrm>
            <a:off x="505817" y="1885001"/>
            <a:ext cx="1515165" cy="895624"/>
          </a:xfrm>
          <a:prstGeom prst="wedgeRectCallout">
            <a:avLst>
              <a:gd name="adj1" fmla="val -20204"/>
              <a:gd name="adj2" fmla="val 7526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計算這個 </a:t>
            </a:r>
            <a:r>
              <a:rPr kumimoji="1" lang="en-US" altLang="zh-TW" dirty="0" smtClean="0"/>
              <a:t>Excel</a:t>
            </a:r>
            <a:r>
              <a:rPr kumimoji="1" lang="zh-TW" altLang="en-US" dirty="0" smtClean="0"/>
              <a:t> 檔案裡面各個</a:t>
            </a:r>
            <a:endParaRPr kumimoji="1" lang="en-US" altLang="zh-TW" dirty="0" smtClean="0"/>
          </a:p>
          <a:p>
            <a:pPr algn="ctr"/>
            <a:r>
              <a:rPr kumimoji="1" lang="zh-TW" altLang="en-US" dirty="0" smtClean="0"/>
              <a:t>公司的財務報表</a:t>
            </a:r>
            <a:endParaRPr kumimoji="1" lang="zh-TW" altLang="en-US" dirty="0"/>
          </a:p>
        </p:txBody>
      </p:sp>
      <p:pic>
        <p:nvPicPr>
          <p:cNvPr id="8" name="Shape 82" descr="「computer icon png」的圖片搜尋結果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19100" y="3128187"/>
            <a:ext cx="1613200" cy="16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橢圓圖說文字 3"/>
          <p:cNvSpPr/>
          <p:nvPr/>
        </p:nvSpPr>
        <p:spPr>
          <a:xfrm>
            <a:off x="7315200" y="2000250"/>
            <a:ext cx="1517100" cy="1127937"/>
          </a:xfrm>
          <a:prstGeom prst="wedgeEllipse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001001010110010010010011100</a:t>
            </a:r>
            <a:endParaRPr kumimoji="1" lang="zh-TW" altLang="en-US" dirty="0"/>
          </a:p>
        </p:txBody>
      </p:sp>
      <p:sp>
        <p:nvSpPr>
          <p:cNvPr id="12" name="向右箭號 11"/>
          <p:cNvSpPr/>
          <p:nvPr/>
        </p:nvSpPr>
        <p:spPr>
          <a:xfrm rot="10800000">
            <a:off x="2500846" y="1761650"/>
            <a:ext cx="4528608" cy="484632"/>
          </a:xfrm>
          <a:prstGeom prst="rightArrow">
            <a:avLst>
              <a:gd name="adj1" fmla="val 30346"/>
              <a:gd name="adj2" fmla="val 73585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Shape 67"/>
          <p:cNvSpPr txBox="1">
            <a:spLocks/>
          </p:cNvSpPr>
          <p:nvPr/>
        </p:nvSpPr>
        <p:spPr>
          <a:xfrm>
            <a:off x="5347243" y="2880024"/>
            <a:ext cx="2147400" cy="13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財務報表</a:t>
            </a:r>
            <a:r>
              <a:rPr lang="en-US" altLang="zh-TW" sz="1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.</a:t>
            </a:r>
            <a:r>
              <a:rPr lang="en-US" altLang="zh-TW" sz="1600" dirty="0" err="1" smtClean="0">
                <a:latin typeface="Microsoft JhengHei" charset="-120"/>
                <a:ea typeface="Microsoft JhengHei" charset="-120"/>
                <a:cs typeface="Microsoft JhengHei" charset="-120"/>
              </a:rPr>
              <a:t>xls</a:t>
            </a:r>
            <a:endParaRPr lang="zh-TW" altLang="en-US" sz="16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14" name="Shape 71" descr="「excel logo png」的圖片搜尋結果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9578" y="2152433"/>
            <a:ext cx="812772" cy="79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向右箭號 14"/>
          <p:cNvSpPr/>
          <p:nvPr/>
        </p:nvSpPr>
        <p:spPr>
          <a:xfrm>
            <a:off x="2519892" y="4256709"/>
            <a:ext cx="4528608" cy="484632"/>
          </a:xfrm>
          <a:prstGeom prst="rightArrow">
            <a:avLst>
              <a:gd name="adj1" fmla="val 30346"/>
              <a:gd name="adj2" fmla="val 73585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圓角矩形 15"/>
          <p:cNvSpPr/>
          <p:nvPr/>
        </p:nvSpPr>
        <p:spPr>
          <a:xfrm>
            <a:off x="1961300" y="1250432"/>
            <a:ext cx="5257800" cy="1451071"/>
          </a:xfrm>
          <a:prstGeom prst="roundRect">
            <a:avLst/>
          </a:prstGeom>
          <a:ln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800" dirty="0" err="1" smtClean="0">
                <a:latin typeface="Microsoft JhengHei" charset="-120"/>
                <a:ea typeface="Microsoft JhengHei" charset="-120"/>
                <a:cs typeface="Microsoft JhengHei" charset="-120"/>
              </a:rPr>
              <a:t>Hmmmm</a:t>
            </a:r>
            <a:r>
              <a:rPr kumimoji="1" lang="mr-IN" altLang="zh-TW" sz="1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…</a:t>
            </a:r>
            <a:r>
              <a:rPr kumimoji="1" lang="zh-TW" altLang="en-US" sz="1800" dirty="0"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r>
              <a:rPr kumimoji="1" lang="zh-TW" altLang="en-US" sz="1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剛剛不是說過電腦很笨嗎？</a:t>
            </a:r>
            <a:endParaRPr kumimoji="1" lang="en-US" altLang="zh-TW" sz="18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zh-TW" altLang="en-US" sz="1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怎麼突然間如此輕鬆地知道你要做財務報表！</a:t>
            </a:r>
            <a:endParaRPr kumimoji="1" lang="en-US" altLang="zh-TW" sz="18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zh-TW" altLang="en-US" sz="1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等等，電腦會自己做財務報表？</a:t>
            </a:r>
            <a:endParaRPr kumimoji="1" lang="en-US" altLang="zh-TW" sz="18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zh-TW" altLang="en-US" sz="1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這之中是不是有什麼誤會</a:t>
            </a:r>
            <a:endParaRPr kumimoji="1" lang="zh-TW" altLang="en-US" sz="18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2215100" y="1455686"/>
            <a:ext cx="5257800" cy="1451071"/>
          </a:xfrm>
          <a:prstGeom prst="roundRect">
            <a:avLst/>
          </a:prstGeom>
          <a:ln>
            <a:solidFill>
              <a:srgbClr val="0070C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沒錯，代誌沒愚人想的這麼簡單</a:t>
            </a:r>
            <a:endParaRPr kumimoji="1" lang="en-US" altLang="zh-TW" sz="18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zh-TW" altLang="en-US" sz="1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你還太嫩了！我在中間藏了一些程式碼呢！</a:t>
            </a:r>
            <a:endParaRPr kumimoji="1" lang="en-US" altLang="zh-TW" sz="18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>
              <a:lnSpc>
                <a:spcPct val="150000"/>
              </a:lnSpc>
            </a:pPr>
            <a:r>
              <a:rPr lang="mr-IN" altLang="zh-TW" sz="3200" dirty="0" smtClean="0"/>
              <a:t>(◔౪◔)</a:t>
            </a:r>
            <a:endParaRPr kumimoji="1" lang="en-US" altLang="zh-TW" sz="32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91122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講一堆廢話，這堂實習課到底能夠幹嘛</a:t>
            </a:r>
            <a:endParaRPr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透過一些練習，帶你從一般電腦使用者晉升為初級程式工程師</a:t>
            </a:r>
            <a:endParaRPr kumimoji="1"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75" y="1981199"/>
            <a:ext cx="2085473" cy="11715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3121" y="1981199"/>
            <a:ext cx="2085892" cy="117157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8361" y="1981199"/>
            <a:ext cx="2082802" cy="1171576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76275" y="3287524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一般電腦使用者</a:t>
            </a:r>
            <a:endParaRPr kumimoji="1"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609907" y="3309461"/>
            <a:ext cx="1712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初級程式工程師</a:t>
            </a:r>
            <a:endParaRPr kumimoji="1"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（碼農 </a:t>
            </a:r>
            <a:r>
              <a:rPr kumimoji="1"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or</a:t>
            </a:r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 程序猿）</a:t>
            </a:r>
            <a:endParaRPr kumimoji="1"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237894" y="329329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大神</a:t>
            </a:r>
            <a:endParaRPr kumimoji="1"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7" name="向右箭號 16"/>
          <p:cNvSpPr/>
          <p:nvPr/>
        </p:nvSpPr>
        <p:spPr>
          <a:xfrm>
            <a:off x="2567210" y="2544811"/>
            <a:ext cx="752475" cy="274116"/>
          </a:xfrm>
          <a:prstGeom prst="rightArrow">
            <a:avLst>
              <a:gd name="adj1" fmla="val 37296"/>
              <a:gd name="adj2" fmla="val 73585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向右箭號 17"/>
          <p:cNvSpPr/>
          <p:nvPr/>
        </p:nvSpPr>
        <p:spPr>
          <a:xfrm>
            <a:off x="5612449" y="2586559"/>
            <a:ext cx="752475" cy="274116"/>
          </a:xfrm>
          <a:prstGeom prst="rightArrow">
            <a:avLst>
              <a:gd name="adj1" fmla="val 37296"/>
              <a:gd name="adj2" fmla="val 73585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89893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65122"/>
            <a:ext cx="8520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成為初級碼農的心得</a:t>
            </a:r>
            <a:endParaRPr dirty="0">
              <a:highlight>
                <a:srgbClr val="FFDBA5"/>
              </a:highlight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我們總在尋找更方便的方式生活著，我跟你們一樣，我也正在尋找</a:t>
            </a:r>
            <a:endParaRPr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N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年前，為了尋找更方便的方式看表特版，踏上了實作表特正妹牆的不歸路</a:t>
            </a:r>
            <a:endParaRPr lang="en-US" altLang="zh-TW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7235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成為初級程序猿的心得</a:t>
            </a:r>
            <a:endParaRPr dirty="0">
              <a:highlight>
                <a:srgbClr val="FFDBA5"/>
              </a:highlight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N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年前，為了尋找更方便的方式看表特版，某助教踏上了實作正妹表特牆之路</a:t>
            </a:r>
            <a:endParaRPr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5" name="圖片 4" descr="D:\Beauty-Wall - Google Chrome_064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25" y="-12298"/>
            <a:ext cx="8448675" cy="51557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5478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536" y="1308680"/>
            <a:ext cx="5123764" cy="3448688"/>
          </a:xfrm>
          <a:prstGeom prst="rect">
            <a:avLst/>
          </a:prstGeom>
        </p:spPr>
      </p:pic>
      <p:sp>
        <p:nvSpPr>
          <p:cNvPr id="4" name="Shape 60"/>
          <p:cNvSpPr txBox="1">
            <a:spLocks noGrp="1"/>
          </p:cNvSpPr>
          <p:nvPr>
            <p:ph type="title"/>
          </p:nvPr>
        </p:nvSpPr>
        <p:spPr>
          <a:xfrm>
            <a:off x="311700" y="465122"/>
            <a:ext cx="8520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這麼說來，助教你很會吸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C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囉？</a:t>
            </a:r>
            <a:endParaRPr dirty="0">
              <a:highlight>
                <a:srgbClr val="FFDBA5"/>
              </a:highlight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cxnSp>
        <p:nvCxnSpPr>
          <p:cNvPr id="3" name="直線接點 2"/>
          <p:cNvCxnSpPr/>
          <p:nvPr/>
        </p:nvCxnSpPr>
        <p:spPr>
          <a:xfrm flipV="1">
            <a:off x="3928905" y="740321"/>
            <a:ext cx="431222" cy="244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2460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536" y="1308680"/>
            <a:ext cx="5123764" cy="3448688"/>
          </a:xfrm>
          <a:prstGeom prst="rect">
            <a:avLst/>
          </a:prstGeom>
        </p:spPr>
      </p:pic>
      <p:sp>
        <p:nvSpPr>
          <p:cNvPr id="4" name="Shape 60"/>
          <p:cNvSpPr txBox="1">
            <a:spLocks noGrp="1"/>
          </p:cNvSpPr>
          <p:nvPr>
            <p:ph type="title"/>
          </p:nvPr>
        </p:nvSpPr>
        <p:spPr>
          <a:xfrm>
            <a:off x="311700" y="465122"/>
            <a:ext cx="8520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這麼說來，助教你很會吸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C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囉？</a:t>
            </a:r>
            <a:endParaRPr dirty="0">
              <a:highlight>
                <a:srgbClr val="FFDBA5"/>
              </a:highlight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cxnSp>
        <p:nvCxnSpPr>
          <p:cNvPr id="3" name="直線接點 2"/>
          <p:cNvCxnSpPr/>
          <p:nvPr/>
        </p:nvCxnSpPr>
        <p:spPr>
          <a:xfrm flipV="1">
            <a:off x="3928905" y="740321"/>
            <a:ext cx="431222" cy="244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9791" y="1895708"/>
            <a:ext cx="2054612" cy="2054612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11700" y="1895708"/>
            <a:ext cx="3273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 smtClean="0">
                <a:latin typeface="Songti TC" charset="-120"/>
                <a:ea typeface="Songti TC" charset="-120"/>
                <a:cs typeface="Songti TC" charset="-120"/>
              </a:rPr>
              <a:t>不</a:t>
            </a:r>
            <a:r>
              <a:rPr kumimoji="1" lang="en-US" altLang="zh-TW" sz="2800" dirty="0" smtClean="0">
                <a:latin typeface="Songti TC" charset="-120"/>
                <a:ea typeface="Songti TC" charset="-120"/>
                <a:cs typeface="Songti TC" charset="-120"/>
              </a:rPr>
              <a:t>,</a:t>
            </a:r>
            <a:r>
              <a:rPr kumimoji="1" lang="zh-TW" altLang="en-US" sz="2800" dirty="0" smtClean="0">
                <a:latin typeface="Songti TC" charset="-120"/>
                <a:ea typeface="Songti TC" charset="-120"/>
                <a:cs typeface="Songti TC" charset="-120"/>
              </a:rPr>
              <a:t> 我靠的是 </a:t>
            </a:r>
            <a:r>
              <a:rPr kumimoji="1" lang="en-US" altLang="zh-TW" sz="2800" b="1" dirty="0" smtClean="0">
                <a:solidFill>
                  <a:srgbClr val="0070C0"/>
                </a:solidFill>
                <a:latin typeface="Songti TC" charset="-120"/>
                <a:ea typeface="Songti TC" charset="-120"/>
                <a:cs typeface="Songti TC" charset="-120"/>
              </a:rPr>
              <a:t>Python</a:t>
            </a:r>
            <a:endParaRPr kumimoji="1" lang="zh-TW" altLang="en-US" sz="2800" b="1" dirty="0">
              <a:solidFill>
                <a:srgbClr val="0070C0"/>
              </a:solidFill>
              <a:latin typeface="Songti TC" charset="-120"/>
              <a:ea typeface="Songti TC" charset="-120"/>
              <a:cs typeface="Songti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51579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536" y="1308680"/>
            <a:ext cx="5123764" cy="3448688"/>
          </a:xfrm>
          <a:prstGeom prst="rect">
            <a:avLst/>
          </a:prstGeom>
        </p:spPr>
      </p:pic>
      <p:sp>
        <p:nvSpPr>
          <p:cNvPr id="4" name="Shape 60"/>
          <p:cNvSpPr txBox="1">
            <a:spLocks noGrp="1"/>
          </p:cNvSpPr>
          <p:nvPr>
            <p:ph type="title"/>
          </p:nvPr>
        </p:nvSpPr>
        <p:spPr>
          <a:xfrm>
            <a:off x="311700" y="465122"/>
            <a:ext cx="8520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這麼說來，助教你很會吸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C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囉？</a:t>
            </a:r>
            <a:endParaRPr dirty="0">
              <a:highlight>
                <a:srgbClr val="FFDBA5"/>
              </a:highlight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cxnSp>
        <p:nvCxnSpPr>
          <p:cNvPr id="3" name="直線接點 2"/>
          <p:cNvCxnSpPr/>
          <p:nvPr/>
        </p:nvCxnSpPr>
        <p:spPr>
          <a:xfrm flipV="1">
            <a:off x="3928905" y="740321"/>
            <a:ext cx="431222" cy="244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311700" y="1895708"/>
            <a:ext cx="3273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 smtClean="0">
                <a:latin typeface="Songti TC" charset="-120"/>
                <a:ea typeface="Songti TC" charset="-120"/>
                <a:cs typeface="Songti TC" charset="-120"/>
              </a:rPr>
              <a:t>不</a:t>
            </a:r>
            <a:r>
              <a:rPr kumimoji="1" lang="en-US" altLang="zh-TW" sz="2800" dirty="0" smtClean="0">
                <a:latin typeface="Songti TC" charset="-120"/>
                <a:ea typeface="Songti TC" charset="-120"/>
                <a:cs typeface="Songti TC" charset="-120"/>
              </a:rPr>
              <a:t>,</a:t>
            </a:r>
            <a:r>
              <a:rPr kumimoji="1" lang="zh-TW" altLang="en-US" sz="2800" dirty="0" smtClean="0">
                <a:latin typeface="Songti TC" charset="-120"/>
                <a:ea typeface="Songti TC" charset="-120"/>
                <a:cs typeface="Songti TC" charset="-120"/>
              </a:rPr>
              <a:t> 我靠的是 </a:t>
            </a:r>
            <a:r>
              <a:rPr kumimoji="1" lang="en-US" altLang="zh-TW" sz="2800" b="1" dirty="0" smtClean="0">
                <a:solidFill>
                  <a:srgbClr val="0070C0"/>
                </a:solidFill>
                <a:latin typeface="Songti TC" charset="-120"/>
                <a:ea typeface="Songti TC" charset="-120"/>
                <a:cs typeface="Songti TC" charset="-120"/>
              </a:rPr>
              <a:t>Python</a:t>
            </a:r>
            <a:endParaRPr kumimoji="1" lang="zh-TW" altLang="en-US" sz="2800" b="1" dirty="0">
              <a:solidFill>
                <a:srgbClr val="0070C0"/>
              </a:solidFill>
              <a:latin typeface="Songti TC" charset="-120"/>
              <a:ea typeface="Songti TC" charset="-120"/>
              <a:cs typeface="Songti TC" charset="-120"/>
            </a:endParaRPr>
          </a:p>
        </p:txBody>
      </p:sp>
      <p:sp>
        <p:nvSpPr>
          <p:cNvPr id="5" name="矩形圖說文字 4"/>
          <p:cNvSpPr/>
          <p:nvPr/>
        </p:nvSpPr>
        <p:spPr>
          <a:xfrm>
            <a:off x="6423102" y="740321"/>
            <a:ext cx="1940313" cy="591420"/>
          </a:xfrm>
          <a:prstGeom prst="wedgeRectCallout">
            <a:avLst>
              <a:gd name="adj1" fmla="val -28118"/>
              <a:gd name="adj2" fmla="val 115793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你自己都不吸</a:t>
            </a:r>
            <a:r>
              <a:rPr kumimoji="1" lang="en-US" altLang="zh-TW" dirty="0" smtClean="0"/>
              <a:t>C</a:t>
            </a:r>
            <a:r>
              <a:rPr kumimoji="1" lang="zh-TW" altLang="en-US" dirty="0" smtClean="0"/>
              <a:t>了</a:t>
            </a:r>
            <a:endParaRPr kumimoji="1" lang="en-US" altLang="zh-TW" dirty="0" smtClean="0"/>
          </a:p>
          <a:p>
            <a:pPr algn="ctr"/>
            <a:r>
              <a:rPr kumimoji="1" lang="zh-TW" altLang="en-US" dirty="0" smtClean="0"/>
              <a:t>還要我們跟你一起吸</a:t>
            </a:r>
            <a:r>
              <a:rPr kumimoji="1" lang="en-US" altLang="zh-TW" dirty="0" smtClean="0"/>
              <a:t>C</a:t>
            </a:r>
            <a:endParaRPr kumimoji="1" lang="zh-TW" altLang="en-US" dirty="0"/>
          </a:p>
        </p:txBody>
      </p:sp>
      <p:cxnSp>
        <p:nvCxnSpPr>
          <p:cNvPr id="8" name="直線接點 7"/>
          <p:cNvCxnSpPr/>
          <p:nvPr/>
        </p:nvCxnSpPr>
        <p:spPr>
          <a:xfrm flipV="1">
            <a:off x="7549373" y="947854"/>
            <a:ext cx="200724" cy="27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7913642" y="1144858"/>
            <a:ext cx="200724" cy="27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8495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536" y="1308680"/>
            <a:ext cx="5123764" cy="3448688"/>
          </a:xfrm>
          <a:prstGeom prst="rect">
            <a:avLst/>
          </a:prstGeom>
        </p:spPr>
      </p:pic>
      <p:sp>
        <p:nvSpPr>
          <p:cNvPr id="4" name="Shape 60"/>
          <p:cNvSpPr txBox="1">
            <a:spLocks noGrp="1"/>
          </p:cNvSpPr>
          <p:nvPr>
            <p:ph type="title"/>
          </p:nvPr>
        </p:nvSpPr>
        <p:spPr>
          <a:xfrm>
            <a:off x="311700" y="465122"/>
            <a:ext cx="8520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這麼說來，助教你很會吸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C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囉？</a:t>
            </a:r>
            <a:endParaRPr dirty="0">
              <a:highlight>
                <a:srgbClr val="FFDBA5"/>
              </a:highlight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cxnSp>
        <p:nvCxnSpPr>
          <p:cNvPr id="3" name="直線接點 2"/>
          <p:cNvCxnSpPr/>
          <p:nvPr/>
        </p:nvCxnSpPr>
        <p:spPr>
          <a:xfrm flipV="1">
            <a:off x="3928905" y="740321"/>
            <a:ext cx="431222" cy="244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311700" y="1895708"/>
            <a:ext cx="328487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 smtClean="0">
                <a:latin typeface="Songti TC" charset="-120"/>
                <a:ea typeface="Songti TC" charset="-120"/>
                <a:cs typeface="Songti TC" charset="-120"/>
              </a:rPr>
              <a:t>不</a:t>
            </a:r>
            <a:r>
              <a:rPr kumimoji="1" lang="en-US" altLang="zh-TW" sz="2800" dirty="0" smtClean="0">
                <a:latin typeface="Songti TC" charset="-120"/>
                <a:ea typeface="Songti TC" charset="-120"/>
                <a:cs typeface="Songti TC" charset="-120"/>
              </a:rPr>
              <a:t>,</a:t>
            </a:r>
            <a:r>
              <a:rPr kumimoji="1" lang="zh-TW" altLang="en-US" sz="2800" dirty="0" smtClean="0">
                <a:latin typeface="Songti TC" charset="-120"/>
                <a:ea typeface="Songti TC" charset="-120"/>
                <a:cs typeface="Songti TC" charset="-120"/>
              </a:rPr>
              <a:t> 我靠的是 </a:t>
            </a:r>
            <a:r>
              <a:rPr kumimoji="1" lang="en-US" altLang="zh-TW" sz="2800" b="1" dirty="0" smtClean="0">
                <a:solidFill>
                  <a:srgbClr val="0070C0"/>
                </a:solidFill>
                <a:latin typeface="Songti TC" charset="-120"/>
                <a:ea typeface="Songti TC" charset="-120"/>
                <a:cs typeface="Songti TC" charset="-120"/>
              </a:rPr>
              <a:t>Python</a:t>
            </a:r>
          </a:p>
          <a:p>
            <a:endParaRPr kumimoji="1" lang="en-US" altLang="zh-TW" sz="2800" b="1" dirty="0" smtClean="0">
              <a:solidFill>
                <a:srgbClr val="0070C0"/>
              </a:solidFill>
              <a:latin typeface="Songti TC" charset="-120"/>
              <a:ea typeface="Songti TC" charset="-120"/>
              <a:cs typeface="Songti TC" charset="-120"/>
            </a:endParaRPr>
          </a:p>
          <a:p>
            <a:r>
              <a:rPr kumimoji="1" lang="zh-TW" altLang="en-US" sz="2800" b="1" dirty="0" smtClean="0">
                <a:solidFill>
                  <a:srgbClr val="0070C0"/>
                </a:solidFill>
                <a:latin typeface="Songti TC" charset="-120"/>
                <a:ea typeface="Songti TC" charset="-120"/>
                <a:cs typeface="Songti TC" charset="-120"/>
              </a:rPr>
              <a:t>年輕人</a:t>
            </a:r>
            <a:r>
              <a:rPr kumimoji="1" lang="en-US" altLang="zh-TW" sz="2800" b="1" dirty="0" smtClean="0">
                <a:solidFill>
                  <a:srgbClr val="0070C0"/>
                </a:solidFill>
                <a:latin typeface="Songti TC" charset="-120"/>
                <a:ea typeface="Songti TC" charset="-120"/>
                <a:cs typeface="Songti TC" charset="-120"/>
              </a:rPr>
              <a:t>,</a:t>
            </a:r>
            <a:r>
              <a:rPr kumimoji="1" lang="zh-TW" altLang="en-US" sz="2800" b="1" dirty="0" smtClean="0">
                <a:solidFill>
                  <a:srgbClr val="0070C0"/>
                </a:solidFill>
                <a:latin typeface="Songti TC" charset="-120"/>
                <a:ea typeface="Songti TC" charset="-120"/>
                <a:cs typeface="Songti TC" charset="-120"/>
              </a:rPr>
              <a:t> 且慢</a:t>
            </a:r>
            <a:endParaRPr kumimoji="1" lang="en-US" altLang="zh-TW" sz="2800" b="1" dirty="0" smtClean="0">
              <a:solidFill>
                <a:srgbClr val="0070C0"/>
              </a:solidFill>
              <a:latin typeface="Songti TC" charset="-120"/>
              <a:ea typeface="Songti TC" charset="-120"/>
              <a:cs typeface="Songti TC" charset="-120"/>
            </a:endParaRPr>
          </a:p>
        </p:txBody>
      </p:sp>
      <p:sp>
        <p:nvSpPr>
          <p:cNvPr id="5" name="矩形圖說文字 4"/>
          <p:cNvSpPr/>
          <p:nvPr/>
        </p:nvSpPr>
        <p:spPr>
          <a:xfrm>
            <a:off x="6423102" y="740321"/>
            <a:ext cx="1940313" cy="591420"/>
          </a:xfrm>
          <a:prstGeom prst="wedgeRectCallout">
            <a:avLst>
              <a:gd name="adj1" fmla="val -28118"/>
              <a:gd name="adj2" fmla="val 115793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你自己都不吸</a:t>
            </a:r>
            <a:r>
              <a:rPr kumimoji="1" lang="en-US" altLang="zh-TW" dirty="0" smtClean="0"/>
              <a:t>C</a:t>
            </a:r>
            <a:r>
              <a:rPr kumimoji="1" lang="zh-TW" altLang="en-US" dirty="0" smtClean="0"/>
              <a:t>了</a:t>
            </a:r>
            <a:endParaRPr kumimoji="1" lang="en-US" altLang="zh-TW" dirty="0" smtClean="0"/>
          </a:p>
          <a:p>
            <a:pPr algn="ctr"/>
            <a:r>
              <a:rPr kumimoji="1" lang="zh-TW" altLang="en-US" dirty="0" smtClean="0"/>
              <a:t>還要我們跟你一起吸</a:t>
            </a:r>
            <a:r>
              <a:rPr kumimoji="1" lang="en-US" altLang="zh-TW" dirty="0" smtClean="0"/>
              <a:t>C</a:t>
            </a:r>
            <a:endParaRPr kumimoji="1" lang="zh-TW" altLang="en-US" dirty="0"/>
          </a:p>
        </p:txBody>
      </p:sp>
      <p:cxnSp>
        <p:nvCxnSpPr>
          <p:cNvPr id="8" name="直線接點 7"/>
          <p:cNvCxnSpPr/>
          <p:nvPr/>
        </p:nvCxnSpPr>
        <p:spPr>
          <a:xfrm flipV="1">
            <a:off x="7549373" y="947854"/>
            <a:ext cx="200724" cy="27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7913642" y="1144858"/>
            <a:ext cx="200724" cy="27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69552"/>
            <a:ext cx="2500353" cy="187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8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C</a:t>
            </a:r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是在吸啥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,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Python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 是在拍蝦毀</a:t>
            </a:r>
            <a:endParaRPr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kumimoji="1"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52602"/>
            <a:ext cx="6936593" cy="364113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884556" y="4787037"/>
            <a:ext cx="71737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Source:</a:t>
            </a:r>
            <a:r>
              <a:rPr kumimoji="1" lang="zh-TW" altLang="en-US" dirty="0" smtClean="0"/>
              <a:t> </a:t>
            </a:r>
            <a:r>
              <a:rPr kumimoji="1" lang="en-US" altLang="zh-TW" dirty="0"/>
              <a:t>http://</a:t>
            </a:r>
            <a:r>
              <a:rPr kumimoji="1" lang="en-US" altLang="zh-TW" dirty="0" err="1"/>
              <a:t>blog.edufyme.com</a:t>
            </a:r>
            <a:r>
              <a:rPr kumimoji="1" lang="en-US" altLang="zh-TW" dirty="0"/>
              <a:t>/2015/07/if-computer-languages-were-</a:t>
            </a:r>
            <a:r>
              <a:rPr kumimoji="1" lang="en-US" altLang="zh-TW" dirty="0" err="1"/>
              <a:t>superheroes.html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2756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C</a:t>
            </a:r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是在吸啥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,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Python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 是在拍蝦毀</a:t>
            </a:r>
            <a:endParaRPr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kumimoji="1"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884556" y="4787037"/>
            <a:ext cx="71737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Source:</a:t>
            </a:r>
            <a:r>
              <a:rPr kumimoji="1" lang="zh-TW" altLang="en-US" dirty="0" smtClean="0"/>
              <a:t> </a:t>
            </a:r>
            <a:r>
              <a:rPr kumimoji="1" lang="en-US" altLang="zh-TW" dirty="0"/>
              <a:t>http://</a:t>
            </a:r>
            <a:r>
              <a:rPr kumimoji="1" lang="en-US" altLang="zh-TW" dirty="0" err="1"/>
              <a:t>blog.edufyme.com</a:t>
            </a:r>
            <a:r>
              <a:rPr kumimoji="1" lang="en-US" altLang="zh-TW" dirty="0"/>
              <a:t>/2015/07/if-computer-languages-were-</a:t>
            </a:r>
            <a:r>
              <a:rPr kumimoji="1" lang="en-US" altLang="zh-TW" dirty="0" err="1"/>
              <a:t>superheroes.html</a:t>
            </a:r>
            <a:endParaRPr kumimoji="1"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52475"/>
            <a:ext cx="6847383" cy="359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67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dirty="0">
                <a:latin typeface="Microsoft JhengHei" charset="-120"/>
                <a:ea typeface="Microsoft JhengHei" charset="-120"/>
                <a:cs typeface="Microsoft JhengHei" charset="-120"/>
              </a:rPr>
              <a:t>程式設計是啥, 可以吃</a:t>
            </a:r>
            <a:r>
              <a:rPr 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嗎</a:t>
            </a:r>
            <a:endParaRPr dirty="0">
              <a:highlight>
                <a:srgbClr val="FFDBA5"/>
              </a:highlight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故事</a:t>
            </a:r>
            <a:r>
              <a:rPr lang="zh-TW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背景：</a:t>
            </a:r>
            <a:endParaRPr lang="en-US" altLang="zh-TW" b="1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457200" lvl="1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人類</a:t>
            </a:r>
            <a:r>
              <a:rPr lang="zh-TW" dirty="0">
                <a:latin typeface="Microsoft JhengHei" charset="-120"/>
                <a:ea typeface="Microsoft JhengHei" charset="-120"/>
                <a:cs typeface="Microsoft JhengHei" charset="-120"/>
              </a:rPr>
              <a:t>聰明而懶惰，電腦愚笨而勤奮。</a:t>
            </a:r>
            <a:endParaRPr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 altLang="en-US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主線任務：</a:t>
            </a:r>
            <a:endParaRPr lang="en-US" altLang="zh-TW" b="1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457200" lvl="1" indent="0">
              <a:buNone/>
            </a:pPr>
            <a:r>
              <a:rPr 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人類</a:t>
            </a:r>
            <a:r>
              <a:rPr lang="zh-TW" dirty="0">
                <a:latin typeface="Microsoft JhengHei" charset="-120"/>
                <a:ea typeface="Microsoft JhengHei" charset="-120"/>
                <a:cs typeface="Microsoft JhengHei" charset="-120"/>
              </a:rPr>
              <a:t>想</a:t>
            </a:r>
            <a:r>
              <a:rPr 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藉由電腦</a:t>
            </a:r>
            <a:r>
              <a:rPr lang="zh-TW" dirty="0">
                <a:latin typeface="Microsoft JhengHei" charset="-120"/>
                <a:ea typeface="Microsoft JhengHei" charset="-120"/>
                <a:cs typeface="Microsoft JhengHei" charset="-120"/>
              </a:rPr>
              <a:t>完成很多工作</a:t>
            </a:r>
            <a:r>
              <a:rPr 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，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所以</a:t>
            </a:r>
            <a:r>
              <a:rPr 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人類</a:t>
            </a:r>
            <a:r>
              <a:rPr lang="zh-TW" dirty="0">
                <a:latin typeface="Microsoft JhengHei" charset="-120"/>
                <a:ea typeface="Microsoft JhengHei" charset="-120"/>
                <a:cs typeface="Microsoft JhengHei" charset="-120"/>
              </a:rPr>
              <a:t>必須交代</a:t>
            </a:r>
            <a:r>
              <a:rPr 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電腦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任務。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/>
            </a:r>
            <a:b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</a:br>
            <a:r>
              <a:rPr 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BUT</a:t>
            </a:r>
            <a:r>
              <a:rPr lang="zh-TW" dirty="0">
                <a:latin typeface="Microsoft JhengHei" charset="-120"/>
                <a:ea typeface="Microsoft JhengHei" charset="-120"/>
                <a:cs typeface="Microsoft JhengHei" charset="-120"/>
              </a:rPr>
              <a:t>！電腦太笨了，笨到無法理解人類的</a:t>
            </a:r>
            <a:r>
              <a:rPr 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語言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，請問該怎麼辦？</a:t>
            </a:r>
            <a:endParaRPr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OK</a:t>
            </a:r>
            <a:r>
              <a:rPr 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，</a:t>
            </a:r>
            <a:r>
              <a:rPr lang="zh-TW" dirty="0">
                <a:latin typeface="Microsoft JhengHei" charset="-120"/>
                <a:ea typeface="Microsoft JhengHei" charset="-120"/>
                <a:cs typeface="Microsoft JhengHei" charset="-120"/>
              </a:rPr>
              <a:t>讓</a:t>
            </a:r>
            <a:r>
              <a:rPr 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我們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來</a:t>
            </a:r>
            <a:r>
              <a:rPr 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看看</a:t>
            </a:r>
            <a:r>
              <a:rPr lang="zh-TW" dirty="0">
                <a:latin typeface="Microsoft JhengHei" charset="-120"/>
                <a:ea typeface="Microsoft JhengHei" charset="-120"/>
                <a:cs typeface="Microsoft JhengHei" charset="-120"/>
              </a:rPr>
              <a:t>人類與電腦的語言中間到底有</a:t>
            </a:r>
            <a:r>
              <a:rPr 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何差異</a:t>
            </a:r>
            <a:endParaRPr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256411" y="591749"/>
            <a:ext cx="995785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mr-IN" altLang="zh-TW" sz="1800" dirty="0"/>
              <a:t>(๑•́ ₃ •̀๑)</a:t>
            </a:r>
            <a:endParaRPr kumimoji="1" lang="zh-TW" alt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1700" y="411572"/>
            <a:ext cx="8520600" cy="572700"/>
          </a:xfrm>
        </p:spPr>
        <p:txBody>
          <a:bodyPr/>
          <a:lstStyle/>
          <a:p>
            <a:r>
              <a:rPr kumimoji="1"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C</a:t>
            </a:r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 的特性</a:t>
            </a:r>
            <a:endParaRPr kumimoji="1"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11700" y="985210"/>
            <a:ext cx="8520600" cy="3416400"/>
          </a:xfrm>
        </p:spPr>
        <p:txBody>
          <a:bodyPr/>
          <a:lstStyle/>
          <a:p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編譯式程式語言</a:t>
            </a:r>
            <a:endParaRPr kumimoji="1"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屬中階語言</a:t>
            </a:r>
            <a:endParaRPr kumimoji="1"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執行速度快</a:t>
            </a:r>
            <a:endParaRPr kumimoji="1"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記憶體耗費少（如果你有妥善的管理記憶體</a:t>
            </a:r>
            <a:r>
              <a:rPr kumimoji="1" lang="mr-IN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…</a:t>
            </a:r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）</a:t>
            </a:r>
            <a:endParaRPr kumimoji="1"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endParaRPr kumimoji="1"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endParaRPr kumimoji="1"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347" y="787132"/>
            <a:ext cx="1809892" cy="162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05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1700" y="411572"/>
            <a:ext cx="8520600" cy="572700"/>
          </a:xfrm>
        </p:spPr>
        <p:txBody>
          <a:bodyPr/>
          <a:lstStyle/>
          <a:p>
            <a:r>
              <a:rPr kumimoji="1"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C</a:t>
            </a:r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 的特性</a:t>
            </a:r>
            <a:endParaRPr kumimoji="1"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11700" y="985210"/>
            <a:ext cx="8520600" cy="3416400"/>
          </a:xfrm>
        </p:spPr>
        <p:txBody>
          <a:bodyPr/>
          <a:lstStyle/>
          <a:p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編譯式程式語言</a:t>
            </a:r>
            <a:endParaRPr kumimoji="1"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屬中階語言</a:t>
            </a:r>
            <a:endParaRPr kumimoji="1"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執行速度快</a:t>
            </a:r>
            <a:r>
              <a:rPr kumimoji="1"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(take</a:t>
            </a:r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r>
              <a:rPr kumimoji="1"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1.65</a:t>
            </a:r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r>
              <a:rPr kumimoji="1"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secs</a:t>
            </a:r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r>
              <a:rPr kumimoji="1"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for</a:t>
            </a:r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r>
              <a:rPr kumimoji="1"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running</a:t>
            </a:r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r>
              <a:rPr kumimoji="1"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10E9</a:t>
            </a:r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r>
              <a:rPr kumimoji="1" lang="en-US" altLang="zh-TW" dirty="0" err="1" smtClean="0">
                <a:latin typeface="Microsoft JhengHei" charset="-120"/>
                <a:ea typeface="Microsoft JhengHei" charset="-120"/>
                <a:cs typeface="Microsoft JhengHei" charset="-120"/>
              </a:rPr>
              <a:t>iters</a:t>
            </a:r>
            <a:r>
              <a:rPr kumimoji="1"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)</a:t>
            </a:r>
          </a:p>
          <a:p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記憶體耗費少（如果你有妥善的管理記憶體</a:t>
            </a:r>
            <a:r>
              <a:rPr kumimoji="1" lang="mr-IN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…</a:t>
            </a:r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）</a:t>
            </a:r>
            <a:endParaRPr kumimoji="1"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endParaRPr kumimoji="1"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endParaRPr kumimoji="1"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307986" y="254889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1"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Python</a:t>
            </a:r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 的特性</a:t>
            </a:r>
            <a:endParaRPr kumimoji="1"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5" name="文字版面配置區 2"/>
          <p:cNvSpPr txBox="1">
            <a:spLocks/>
          </p:cNvSpPr>
          <p:nvPr/>
        </p:nvSpPr>
        <p:spPr>
          <a:xfrm>
            <a:off x="307986" y="3122530"/>
            <a:ext cx="614857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直譯式程式語言</a:t>
            </a:r>
            <a:endParaRPr kumimoji="1"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屬高階語言</a:t>
            </a:r>
            <a:endParaRPr kumimoji="1"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執行速度相較</a:t>
            </a:r>
            <a:r>
              <a:rPr kumimoji="1"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C</a:t>
            </a:r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來說較慢</a:t>
            </a:r>
            <a:r>
              <a:rPr kumimoji="1"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(take</a:t>
            </a:r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r>
              <a:rPr kumimoji="1"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25.75</a:t>
            </a:r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r>
              <a:rPr kumimoji="1" lang="en-US" altLang="zh-TW" dirty="0">
                <a:latin typeface="Microsoft JhengHei" charset="-120"/>
                <a:ea typeface="Microsoft JhengHei" charset="-120"/>
                <a:cs typeface="Microsoft JhengHei" charset="-120"/>
              </a:rPr>
              <a:t>secs</a:t>
            </a:r>
            <a:r>
              <a:rPr kumimoji="1"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r>
              <a:rPr kumimoji="1" lang="en-US" altLang="zh-TW" dirty="0">
                <a:latin typeface="Microsoft JhengHei" charset="-120"/>
                <a:ea typeface="Microsoft JhengHei" charset="-120"/>
                <a:cs typeface="Microsoft JhengHei" charset="-120"/>
              </a:rPr>
              <a:t>for</a:t>
            </a:r>
            <a:r>
              <a:rPr kumimoji="1"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r>
              <a:rPr kumimoji="1" lang="en-US" altLang="zh-TW" dirty="0">
                <a:latin typeface="Microsoft JhengHei" charset="-120"/>
                <a:ea typeface="Microsoft JhengHei" charset="-120"/>
                <a:cs typeface="Microsoft JhengHei" charset="-120"/>
              </a:rPr>
              <a:t>running</a:t>
            </a:r>
            <a:r>
              <a:rPr kumimoji="1"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r>
              <a:rPr kumimoji="1" lang="en-US" altLang="zh-TW" dirty="0">
                <a:latin typeface="Microsoft JhengHei" charset="-120"/>
                <a:ea typeface="Microsoft JhengHei" charset="-120"/>
                <a:cs typeface="Microsoft JhengHei" charset="-120"/>
              </a:rPr>
              <a:t>10E9</a:t>
            </a:r>
            <a:r>
              <a:rPr kumimoji="1"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r>
              <a:rPr kumimoji="1" lang="en-US" altLang="zh-TW" dirty="0" err="1">
                <a:latin typeface="Microsoft JhengHei" charset="-120"/>
                <a:ea typeface="Microsoft JhengHei" charset="-120"/>
                <a:cs typeface="Microsoft JhengHei" charset="-120"/>
              </a:rPr>
              <a:t>iters</a:t>
            </a:r>
            <a:r>
              <a:rPr kumimoji="1" lang="en-US" altLang="zh-TW" dirty="0">
                <a:latin typeface="Microsoft JhengHei" charset="-120"/>
                <a:ea typeface="Microsoft JhengHei" charset="-120"/>
                <a:cs typeface="Microsoft JhengHei" charset="-120"/>
              </a:rPr>
              <a:t>)</a:t>
            </a:r>
            <a:endParaRPr kumimoji="1"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記憶體耗費較多</a:t>
            </a:r>
            <a:endParaRPr kumimoji="1"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套件多！！！</a:t>
            </a:r>
            <a:endParaRPr kumimoji="1" lang="en-US" altLang="zh-TW" b="1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endParaRPr kumimoji="1"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347" y="787132"/>
            <a:ext cx="1809892" cy="162760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820" y="3112664"/>
            <a:ext cx="1288946" cy="128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3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所以這堂實習課我們會教哪一個語言呢？</a:t>
            </a:r>
            <a:endParaRPr kumimoji="1"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766" y="1101183"/>
            <a:ext cx="5389756" cy="4042317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3601847" y="1152475"/>
            <a:ext cx="1148573" cy="114857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5081242" y="1152474"/>
            <a:ext cx="1148573" cy="114857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869" y="1382752"/>
            <a:ext cx="818408" cy="73597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3840" y="1382753"/>
            <a:ext cx="818898" cy="81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0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65122"/>
            <a:ext cx="8520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很抱歉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,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 兩個都會 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^_^</a:t>
            </a:r>
            <a:endParaRPr dirty="0">
              <a:highlight>
                <a:srgbClr val="FFDBA5"/>
              </a:highlight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209" y="2356935"/>
            <a:ext cx="3436764" cy="278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13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65122"/>
            <a:ext cx="8520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很抱歉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,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 兩個都會 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^_^</a:t>
            </a:r>
            <a:endParaRPr dirty="0">
              <a:highlight>
                <a:srgbClr val="FFDBA5"/>
              </a:highlight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209" y="2356935"/>
            <a:ext cx="3436764" cy="278656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69552"/>
            <a:ext cx="2500353" cy="187526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11700" y="2693610"/>
            <a:ext cx="2148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b="1" smtClean="0">
                <a:solidFill>
                  <a:srgbClr val="0070C0"/>
                </a:solidFill>
                <a:latin typeface="Songti TC" charset="-120"/>
                <a:ea typeface="Songti TC" charset="-120"/>
                <a:cs typeface="Songti TC" charset="-120"/>
              </a:rPr>
              <a:t>年輕人</a:t>
            </a:r>
            <a:r>
              <a:rPr kumimoji="1" lang="en-US" altLang="zh-TW" sz="2800" b="1" dirty="0" smtClean="0">
                <a:solidFill>
                  <a:srgbClr val="0070C0"/>
                </a:solidFill>
                <a:latin typeface="Songti TC" charset="-120"/>
                <a:ea typeface="Songti TC" charset="-120"/>
                <a:cs typeface="Songti TC" charset="-120"/>
              </a:rPr>
              <a:t>,</a:t>
            </a:r>
            <a:r>
              <a:rPr kumimoji="1" lang="zh-TW" altLang="en-US" sz="2800" b="1" dirty="0" smtClean="0">
                <a:solidFill>
                  <a:srgbClr val="0070C0"/>
                </a:solidFill>
                <a:latin typeface="Songti TC" charset="-120"/>
                <a:ea typeface="Songti TC" charset="-120"/>
                <a:cs typeface="Songti TC" charset="-120"/>
              </a:rPr>
              <a:t> 且慢</a:t>
            </a:r>
            <a:endParaRPr kumimoji="1" lang="en-US" altLang="zh-TW" sz="2800" b="1" dirty="0" smtClean="0">
              <a:solidFill>
                <a:srgbClr val="0070C0"/>
              </a:solidFill>
              <a:latin typeface="Songti TC" charset="-120"/>
              <a:ea typeface="Songti TC" charset="-120"/>
              <a:cs typeface="Songti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8038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學生</a:t>
            </a:r>
            <a:r>
              <a:rPr kumimoji="1"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們</a:t>
            </a:r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是助教心中最軟的一塊</a:t>
            </a:r>
            <a:endParaRPr kumimoji="1"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kumimoji="1"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所以這學期的課程</a:t>
            </a:r>
            <a:r>
              <a:rPr kumimoji="1" lang="en-US" altLang="zh-TW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,</a:t>
            </a:r>
            <a:r>
              <a:rPr kumimoji="1"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 助教們提供三大保證</a:t>
            </a:r>
            <a:endParaRPr kumimoji="1" lang="en-US" altLang="zh-TW" sz="24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939800" lvl="1" indent="-342900">
              <a:buFont typeface="+mj-lt"/>
              <a:buAutoNum type="arabicPeriod"/>
            </a:pPr>
            <a:r>
              <a:rPr kumimoji="1" lang="zh-TW" altLang="en-US" sz="1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保證複習老師上課的概念</a:t>
            </a:r>
            <a:endParaRPr kumimoji="1" lang="en-US" altLang="zh-TW" sz="18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939800" lvl="1" indent="-342900">
              <a:buFont typeface="+mj-lt"/>
              <a:buAutoNum type="arabicPeriod"/>
            </a:pPr>
            <a:r>
              <a:rPr kumimoji="1" lang="zh-TW" altLang="en-US" sz="1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保證幫助大家了解新語言 </a:t>
            </a:r>
            <a:r>
              <a:rPr kumimoji="1" lang="en-US" altLang="zh-TW" sz="1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Python</a:t>
            </a:r>
          </a:p>
          <a:p>
            <a:pPr marL="939800" lvl="1" indent="-342900">
              <a:buFont typeface="+mj-lt"/>
              <a:buAutoNum type="arabicPeriod"/>
            </a:pPr>
            <a:r>
              <a:rPr kumimoji="1" lang="zh-TW" altLang="en-US" sz="1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保證大家練習收穫滿滿</a:t>
            </a:r>
            <a:endParaRPr kumimoji="1" lang="zh-TW" altLang="en-US" sz="18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125" y="1624005"/>
            <a:ext cx="3696489" cy="2944870"/>
          </a:xfrm>
          <a:prstGeom prst="rect">
            <a:avLst/>
          </a:prstGeom>
        </p:spPr>
      </p:pic>
      <p:cxnSp>
        <p:nvCxnSpPr>
          <p:cNvPr id="5" name="Shape 69"/>
          <p:cNvCxnSpPr/>
          <p:nvPr/>
        </p:nvCxnSpPr>
        <p:spPr>
          <a:xfrm>
            <a:off x="6779941" y="2709746"/>
            <a:ext cx="646770" cy="22303"/>
          </a:xfrm>
          <a:prstGeom prst="straightConnector1">
            <a:avLst/>
          </a:prstGeom>
          <a:noFill/>
          <a:ln w="1143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直線接點 8"/>
          <p:cNvCxnSpPr/>
          <p:nvPr/>
        </p:nvCxnSpPr>
        <p:spPr>
          <a:xfrm flipV="1">
            <a:off x="2286691" y="3049682"/>
            <a:ext cx="431222" cy="244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4138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Review</a:t>
            </a:r>
            <a:r>
              <a:rPr kumimoji="1" lang="zh-TW" altLang="en-US" dirty="0"/>
              <a:t> </a:t>
            </a:r>
            <a:r>
              <a:rPr kumimoji="1" lang="en-US" altLang="zh-TW" dirty="0"/>
              <a:t>concepts</a:t>
            </a:r>
            <a:r>
              <a:rPr kumimoji="1" lang="zh-TW" altLang="en-US" dirty="0"/>
              <a:t> </a:t>
            </a:r>
            <a:r>
              <a:rPr kumimoji="1" lang="en-US" altLang="zh-TW" dirty="0"/>
              <a:t>on</a:t>
            </a:r>
            <a:r>
              <a:rPr kumimoji="1" lang="zh-TW" altLang="en-US" dirty="0"/>
              <a:t> </a:t>
            </a:r>
            <a:r>
              <a:rPr kumimoji="1" lang="en-US" altLang="zh-TW" dirty="0"/>
              <a:t>Mon.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Difference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between</a:t>
            </a:r>
            <a:r>
              <a:rPr kumimoji="1" lang="zh-TW" altLang="en-US" dirty="0" smtClean="0"/>
              <a:t> 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kumimoji="1" lang="zh-TW" altLang="en-US" dirty="0" smtClean="0"/>
              <a:t>  </a:t>
            </a:r>
            <a:r>
              <a:rPr kumimoji="1" lang="en-US" altLang="zh-TW" dirty="0" smtClean="0"/>
              <a:t>and</a:t>
            </a:r>
            <a:r>
              <a:rPr kumimoji="1" lang="zh-TW" altLang="en-US" dirty="0" smtClean="0"/>
              <a:t> 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==</a:t>
            </a:r>
          </a:p>
          <a:p>
            <a:r>
              <a:rPr kumimoji="1" lang="en-US" altLang="zh-TW" dirty="0"/>
              <a:t>Difference</a:t>
            </a:r>
            <a:r>
              <a:rPr kumimoji="1" lang="zh-TW" altLang="en-US" dirty="0"/>
              <a:t> </a:t>
            </a:r>
            <a:r>
              <a:rPr kumimoji="1" lang="en-US" altLang="zh-TW" dirty="0"/>
              <a:t>between</a:t>
            </a:r>
            <a:r>
              <a:rPr kumimoji="1" lang="zh-TW" altLang="en-US" dirty="0"/>
              <a:t>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++</a:t>
            </a:r>
            <a:r>
              <a:rPr kumimoji="1" lang="zh-TW" alt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/>
              <a:t>and</a:t>
            </a:r>
            <a:r>
              <a:rPr kumimoji="1" lang="zh-TW" altLang="en-US" dirty="0"/>
              <a:t> 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++</a:t>
            </a:r>
            <a:r>
              <a:rPr kumimoji="1" lang="en-US" altLang="zh-TW" dirty="0" err="1" smtClean="0">
                <a:latin typeface="Consolas" charset="0"/>
                <a:ea typeface="Consolas" charset="0"/>
                <a:cs typeface="Consolas" charset="0"/>
              </a:rPr>
              <a:t>i</a:t>
            </a:r>
            <a:endParaRPr kumimoji="1" lang="en-US" altLang="zh-TW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en-US" altLang="zh-TW" dirty="0"/>
              <a:t>Precedence and </a:t>
            </a:r>
            <a:r>
              <a:rPr kumimoji="1" lang="en-US" altLang="zh-TW" dirty="0" smtClean="0"/>
              <a:t>Associativity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of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operators</a:t>
            </a:r>
          </a:p>
        </p:txBody>
      </p:sp>
    </p:spTree>
    <p:extLst>
      <p:ext uri="{BB962C8B-B14F-4D97-AF65-F5344CB8AC3E}">
        <p14:creationId xmlns:p14="http://schemas.microsoft.com/office/powerpoint/2010/main" val="1589907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Review</a:t>
            </a:r>
            <a:r>
              <a:rPr kumimoji="1" lang="zh-TW" altLang="en-US" dirty="0"/>
              <a:t> </a:t>
            </a:r>
            <a:r>
              <a:rPr kumimoji="1" lang="en-US" altLang="zh-TW" dirty="0"/>
              <a:t>concepts</a:t>
            </a:r>
            <a:r>
              <a:rPr kumimoji="1" lang="zh-TW" altLang="en-US" dirty="0"/>
              <a:t> </a:t>
            </a:r>
            <a:r>
              <a:rPr kumimoji="1" lang="en-US" altLang="zh-TW" dirty="0"/>
              <a:t>on</a:t>
            </a:r>
            <a:r>
              <a:rPr kumimoji="1" lang="zh-TW" altLang="en-US" dirty="0"/>
              <a:t> </a:t>
            </a:r>
            <a:r>
              <a:rPr kumimoji="1" lang="en-US" altLang="zh-TW" dirty="0"/>
              <a:t>Mon.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Difference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between</a:t>
            </a:r>
            <a:r>
              <a:rPr kumimoji="1" lang="zh-TW" altLang="en-US" dirty="0" smtClean="0"/>
              <a:t> 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kumimoji="1" lang="zh-TW" altLang="en-US" dirty="0" smtClean="0"/>
              <a:t>  </a:t>
            </a:r>
            <a:r>
              <a:rPr kumimoji="1" lang="en-US" altLang="zh-TW" dirty="0" smtClean="0"/>
              <a:t>and</a:t>
            </a:r>
            <a:r>
              <a:rPr kumimoji="1" lang="zh-TW" altLang="en-US" dirty="0" smtClean="0"/>
              <a:t> 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==</a:t>
            </a:r>
          </a:p>
          <a:p>
            <a:pPr marL="114300" indent="0">
              <a:buNone/>
            </a:pPr>
            <a:r>
              <a:rPr lang="en-US" altLang="zh-TW" sz="1600" dirty="0" smtClean="0">
                <a:solidFill>
                  <a:srgbClr val="BC7A00"/>
                </a:solidFill>
              </a:rPr>
              <a:t>#</a:t>
            </a:r>
            <a:r>
              <a:rPr lang="en-US" altLang="zh-TW" sz="1600" dirty="0">
                <a:solidFill>
                  <a:srgbClr val="BC7A00"/>
                </a:solidFill>
              </a:rPr>
              <a:t>include &lt;</a:t>
            </a:r>
            <a:r>
              <a:rPr lang="en-US" altLang="zh-TW" sz="1600" dirty="0" err="1">
                <a:solidFill>
                  <a:srgbClr val="BC7A00"/>
                </a:solidFill>
              </a:rPr>
              <a:t>stdio.h</a:t>
            </a:r>
            <a:r>
              <a:rPr lang="en-US" altLang="zh-TW" sz="1600" dirty="0">
                <a:solidFill>
                  <a:srgbClr val="BC7A00"/>
                </a:solidFill>
              </a:rPr>
              <a:t>&gt;</a:t>
            </a:r>
            <a:r>
              <a:rPr lang="en-US" altLang="zh-TW" sz="1600" dirty="0"/>
              <a:t> </a:t>
            </a:r>
            <a:endParaRPr lang="en-US" altLang="zh-TW" sz="1600" dirty="0" smtClean="0"/>
          </a:p>
          <a:p>
            <a:pPr marL="114300" indent="0">
              <a:buNone/>
            </a:pPr>
            <a:r>
              <a:rPr lang="en-US" altLang="zh-TW" sz="1600" dirty="0" err="1" smtClean="0">
                <a:solidFill>
                  <a:srgbClr val="B00040"/>
                </a:solidFill>
              </a:rPr>
              <a:t>int</a:t>
            </a:r>
            <a:r>
              <a:rPr lang="en-US" altLang="zh-TW" sz="1600" dirty="0" smtClean="0"/>
              <a:t> </a:t>
            </a:r>
            <a:r>
              <a:rPr lang="en-US" altLang="zh-TW" sz="1600" dirty="0">
                <a:solidFill>
                  <a:srgbClr val="0000FF"/>
                </a:solidFill>
              </a:rPr>
              <a:t>main</a:t>
            </a:r>
            <a:r>
              <a:rPr lang="en-US" altLang="zh-TW" sz="1600" dirty="0"/>
              <a:t>(</a:t>
            </a:r>
            <a:r>
              <a:rPr lang="en-US" altLang="zh-TW" sz="1600" dirty="0">
                <a:solidFill>
                  <a:srgbClr val="B00040"/>
                </a:solidFill>
              </a:rPr>
              <a:t>void</a:t>
            </a:r>
            <a:r>
              <a:rPr lang="en-US" altLang="zh-TW" sz="1600" dirty="0"/>
              <a:t>) { </a:t>
            </a:r>
            <a:endParaRPr lang="en-US" altLang="zh-TW" sz="1600" dirty="0" smtClean="0"/>
          </a:p>
          <a:p>
            <a:pPr marL="114300" indent="0">
              <a:buNone/>
            </a:pPr>
            <a:r>
              <a:rPr lang="zh-TW" altLang="en-US" sz="1600" dirty="0">
                <a:solidFill>
                  <a:srgbClr val="B00040"/>
                </a:solidFill>
              </a:rPr>
              <a:t> </a:t>
            </a:r>
            <a:r>
              <a:rPr lang="zh-TW" altLang="en-US" sz="1600" dirty="0" smtClean="0">
                <a:solidFill>
                  <a:srgbClr val="B00040"/>
                </a:solidFill>
              </a:rPr>
              <a:t>   </a:t>
            </a:r>
            <a:r>
              <a:rPr lang="en-US" altLang="zh-TW" sz="1600" dirty="0" err="1" smtClean="0">
                <a:solidFill>
                  <a:srgbClr val="B00040"/>
                </a:solidFill>
              </a:rPr>
              <a:t>int</a:t>
            </a:r>
            <a:r>
              <a:rPr lang="en-US" altLang="zh-TW" sz="1600" dirty="0" smtClean="0"/>
              <a:t> </a:t>
            </a:r>
            <a:r>
              <a:rPr lang="en-US" altLang="zh-TW" sz="1600" dirty="0"/>
              <a:t>sum </a:t>
            </a:r>
            <a:r>
              <a:rPr lang="en-US" altLang="zh-TW" sz="1600" dirty="0">
                <a:solidFill>
                  <a:srgbClr val="666666"/>
                </a:solidFill>
              </a:rPr>
              <a:t>=</a:t>
            </a:r>
            <a:r>
              <a:rPr lang="en-US" altLang="zh-TW" sz="1600" dirty="0"/>
              <a:t> </a:t>
            </a:r>
            <a:r>
              <a:rPr lang="en-US" altLang="zh-TW" sz="1600" dirty="0">
                <a:solidFill>
                  <a:srgbClr val="666666"/>
                </a:solidFill>
              </a:rPr>
              <a:t>0</a:t>
            </a:r>
            <a:r>
              <a:rPr lang="en-US" altLang="zh-TW" sz="1600" dirty="0"/>
              <a:t>, </a:t>
            </a:r>
            <a:r>
              <a:rPr lang="en-US" altLang="zh-TW" sz="1600" dirty="0" err="1"/>
              <a:t>i</a:t>
            </a:r>
            <a:r>
              <a:rPr lang="en-US" altLang="zh-TW" sz="1600" dirty="0"/>
              <a:t> </a:t>
            </a:r>
            <a:r>
              <a:rPr lang="en-US" altLang="zh-TW" sz="1600" dirty="0">
                <a:solidFill>
                  <a:srgbClr val="666666"/>
                </a:solidFill>
              </a:rPr>
              <a:t>=</a:t>
            </a:r>
            <a:r>
              <a:rPr lang="en-US" altLang="zh-TW" sz="1600" dirty="0"/>
              <a:t> </a:t>
            </a:r>
            <a:r>
              <a:rPr lang="en-US" altLang="zh-TW" sz="1600" dirty="0">
                <a:solidFill>
                  <a:srgbClr val="666666"/>
                </a:solidFill>
              </a:rPr>
              <a:t>1</a:t>
            </a:r>
            <a:r>
              <a:rPr lang="en-US" altLang="zh-TW" sz="1600" dirty="0"/>
              <a:t>; </a:t>
            </a:r>
            <a:endParaRPr lang="en-US" altLang="zh-TW" sz="1600" dirty="0" smtClean="0"/>
          </a:p>
          <a:p>
            <a:pPr marL="114300" indent="0">
              <a:buNone/>
            </a:pPr>
            <a:r>
              <a:rPr lang="zh-TW" altLang="en-US" sz="1600" b="1" dirty="0">
                <a:solidFill>
                  <a:srgbClr val="008000"/>
                </a:solidFill>
              </a:rPr>
              <a:t> </a:t>
            </a:r>
            <a:r>
              <a:rPr lang="zh-TW" altLang="en-US" sz="1600" b="1" dirty="0" smtClean="0">
                <a:solidFill>
                  <a:srgbClr val="008000"/>
                </a:solidFill>
              </a:rPr>
              <a:t>   </a:t>
            </a:r>
            <a:r>
              <a:rPr lang="en-US" altLang="zh-TW" sz="1600" b="1" dirty="0" smtClean="0">
                <a:solidFill>
                  <a:srgbClr val="008000"/>
                </a:solidFill>
              </a:rPr>
              <a:t>while</a:t>
            </a:r>
            <a:r>
              <a:rPr lang="en-US" altLang="zh-TW" sz="1600" dirty="0" smtClean="0"/>
              <a:t>(1) </a:t>
            </a:r>
            <a:r>
              <a:rPr lang="en-US" altLang="zh-TW" sz="1600" dirty="0"/>
              <a:t>{ </a:t>
            </a:r>
            <a:endParaRPr lang="en-US" altLang="zh-TW" sz="1600" dirty="0" smtClean="0"/>
          </a:p>
          <a:p>
            <a:pPr marL="114300" indent="0">
              <a:buNone/>
            </a:pPr>
            <a:r>
              <a:rPr lang="zh-TW" altLang="en-US" sz="1600" b="1" dirty="0">
                <a:solidFill>
                  <a:srgbClr val="008000"/>
                </a:solidFill>
              </a:rPr>
              <a:t> </a:t>
            </a:r>
            <a:r>
              <a:rPr lang="zh-TW" altLang="en-US" sz="1600" b="1" dirty="0" smtClean="0">
                <a:solidFill>
                  <a:srgbClr val="008000"/>
                </a:solidFill>
              </a:rPr>
              <a:t>       </a:t>
            </a:r>
            <a:r>
              <a:rPr lang="en-US" altLang="zh-TW" sz="1600" b="1" dirty="0" smtClean="0">
                <a:solidFill>
                  <a:srgbClr val="008000"/>
                </a:solidFill>
              </a:rPr>
              <a:t>if</a:t>
            </a:r>
            <a:r>
              <a:rPr lang="en-US" altLang="zh-TW" sz="1600" dirty="0" smtClean="0"/>
              <a:t>(</a:t>
            </a:r>
            <a:r>
              <a:rPr lang="en-US" altLang="zh-TW" sz="1600" dirty="0" err="1" smtClean="0"/>
              <a:t>i</a:t>
            </a:r>
            <a:r>
              <a:rPr lang="en-US" altLang="zh-TW" sz="1600" dirty="0" smtClean="0"/>
              <a:t> </a:t>
            </a:r>
            <a:r>
              <a:rPr lang="en-US" altLang="zh-TW" sz="1600" dirty="0">
                <a:solidFill>
                  <a:srgbClr val="666666"/>
                </a:solidFill>
              </a:rPr>
              <a:t>==</a:t>
            </a:r>
            <a:r>
              <a:rPr lang="en-US" altLang="zh-TW" sz="1600" dirty="0"/>
              <a:t> </a:t>
            </a:r>
            <a:r>
              <a:rPr lang="en-US" altLang="zh-TW" sz="1600" dirty="0">
                <a:solidFill>
                  <a:srgbClr val="666666"/>
                </a:solidFill>
              </a:rPr>
              <a:t>10</a:t>
            </a:r>
            <a:r>
              <a:rPr lang="en-US" altLang="zh-TW" sz="1600" dirty="0"/>
              <a:t>) </a:t>
            </a:r>
            <a:r>
              <a:rPr lang="en-US" altLang="zh-TW" sz="1600" dirty="0" smtClean="0"/>
              <a:t> </a:t>
            </a:r>
          </a:p>
          <a:p>
            <a:pPr marL="114300" indent="0">
              <a:buNone/>
            </a:pPr>
            <a:r>
              <a:rPr lang="zh-TW" altLang="en-US" sz="1600" b="1" dirty="0">
                <a:solidFill>
                  <a:srgbClr val="008000"/>
                </a:solidFill>
              </a:rPr>
              <a:t> </a:t>
            </a:r>
            <a:r>
              <a:rPr lang="zh-TW" altLang="en-US" sz="1600" b="1" dirty="0" smtClean="0">
                <a:solidFill>
                  <a:srgbClr val="008000"/>
                </a:solidFill>
              </a:rPr>
              <a:t>           </a:t>
            </a:r>
            <a:r>
              <a:rPr lang="en-US" altLang="zh-TW" sz="1600" b="1" dirty="0" smtClean="0">
                <a:solidFill>
                  <a:srgbClr val="008000"/>
                </a:solidFill>
              </a:rPr>
              <a:t>break</a:t>
            </a:r>
            <a:r>
              <a:rPr lang="en-US" altLang="zh-TW" sz="1600" dirty="0"/>
              <a:t>; </a:t>
            </a:r>
            <a:endParaRPr lang="en-US" altLang="zh-TW" sz="1600" dirty="0" smtClean="0"/>
          </a:p>
          <a:p>
            <a:pPr marL="114300" indent="0">
              <a:buNone/>
            </a:pPr>
            <a:r>
              <a:rPr lang="zh-TW" altLang="en-US" sz="1600" dirty="0"/>
              <a:t> </a:t>
            </a:r>
            <a:r>
              <a:rPr lang="zh-TW" altLang="en-US" sz="1600" dirty="0" smtClean="0"/>
              <a:t>       </a:t>
            </a:r>
            <a:r>
              <a:rPr lang="en-US" altLang="zh-TW" sz="1600" dirty="0" smtClean="0"/>
              <a:t>sum </a:t>
            </a:r>
            <a:r>
              <a:rPr lang="en-US" altLang="zh-TW" sz="1600" dirty="0">
                <a:solidFill>
                  <a:srgbClr val="666666"/>
                </a:solidFill>
              </a:rPr>
              <a:t>=</a:t>
            </a:r>
            <a:r>
              <a:rPr lang="en-US" altLang="zh-TW" sz="1600" dirty="0"/>
              <a:t> sum </a:t>
            </a:r>
            <a:r>
              <a:rPr lang="en-US" altLang="zh-TW" sz="1600" dirty="0">
                <a:solidFill>
                  <a:srgbClr val="666666"/>
                </a:solidFill>
              </a:rPr>
              <a:t>+</a:t>
            </a:r>
            <a:r>
              <a:rPr lang="en-US" altLang="zh-TW" sz="1600" dirty="0"/>
              <a:t> </a:t>
            </a:r>
            <a:r>
              <a:rPr lang="en-US" altLang="zh-TW" sz="1600" dirty="0" err="1"/>
              <a:t>i</a:t>
            </a:r>
            <a:r>
              <a:rPr lang="en-US" altLang="zh-TW" sz="1600" dirty="0"/>
              <a:t>; </a:t>
            </a:r>
            <a:endParaRPr lang="en-US" altLang="zh-TW" sz="1600" dirty="0" smtClean="0"/>
          </a:p>
          <a:p>
            <a:pPr marL="114300" indent="0">
              <a:buNone/>
            </a:pPr>
            <a:r>
              <a:rPr lang="zh-TW" altLang="en-US" sz="1600" dirty="0"/>
              <a:t> </a:t>
            </a:r>
            <a:r>
              <a:rPr lang="zh-TW" altLang="en-US" sz="1600" dirty="0" smtClean="0"/>
              <a:t>       </a:t>
            </a:r>
            <a:r>
              <a:rPr lang="en-US" altLang="zh-TW" sz="1600" dirty="0" err="1" smtClean="0"/>
              <a:t>i</a:t>
            </a:r>
            <a:r>
              <a:rPr lang="en-US" altLang="zh-TW" sz="1600" dirty="0" smtClean="0"/>
              <a:t> </a:t>
            </a:r>
            <a:r>
              <a:rPr lang="en-US" altLang="zh-TW" sz="1600" dirty="0">
                <a:solidFill>
                  <a:srgbClr val="666666"/>
                </a:solidFill>
              </a:rPr>
              <a:t>=</a:t>
            </a:r>
            <a:r>
              <a:rPr lang="en-US" altLang="zh-TW" sz="1600" dirty="0"/>
              <a:t> </a:t>
            </a:r>
            <a:r>
              <a:rPr lang="en-US" altLang="zh-TW" sz="1600" dirty="0" err="1"/>
              <a:t>i</a:t>
            </a:r>
            <a:r>
              <a:rPr lang="en-US" altLang="zh-TW" sz="1600" dirty="0"/>
              <a:t> </a:t>
            </a:r>
            <a:r>
              <a:rPr lang="en-US" altLang="zh-TW" sz="1600" dirty="0">
                <a:solidFill>
                  <a:srgbClr val="666666"/>
                </a:solidFill>
              </a:rPr>
              <a:t>+</a:t>
            </a:r>
            <a:r>
              <a:rPr lang="en-US" altLang="zh-TW" sz="1600" dirty="0"/>
              <a:t> </a:t>
            </a:r>
            <a:r>
              <a:rPr lang="en-US" altLang="zh-TW" sz="1600" dirty="0">
                <a:solidFill>
                  <a:srgbClr val="666666"/>
                </a:solidFill>
              </a:rPr>
              <a:t>1</a:t>
            </a:r>
            <a:r>
              <a:rPr lang="en-US" altLang="zh-TW" sz="1600" dirty="0"/>
              <a:t>; </a:t>
            </a:r>
            <a:endParaRPr lang="en-US" altLang="zh-TW" sz="1600" dirty="0" smtClean="0"/>
          </a:p>
          <a:p>
            <a:pPr marL="114300" indent="0">
              <a:buNone/>
            </a:pPr>
            <a:r>
              <a:rPr lang="zh-TW" altLang="en-US" sz="1600" dirty="0"/>
              <a:t> </a:t>
            </a:r>
            <a:r>
              <a:rPr lang="zh-TW" altLang="en-US" sz="1600" dirty="0" smtClean="0"/>
              <a:t>   </a:t>
            </a:r>
            <a:r>
              <a:rPr lang="en-US" altLang="zh-TW" sz="1600" dirty="0" smtClean="0"/>
              <a:t>} </a:t>
            </a:r>
          </a:p>
          <a:p>
            <a:pPr marL="114300" indent="0">
              <a:buNone/>
            </a:pPr>
            <a:r>
              <a:rPr lang="zh-TW" altLang="en-US" sz="1600" dirty="0"/>
              <a:t> </a:t>
            </a:r>
            <a:r>
              <a:rPr lang="zh-TW" altLang="en-US" sz="1600" dirty="0" smtClean="0"/>
              <a:t>   </a:t>
            </a:r>
            <a:r>
              <a:rPr lang="en-US" altLang="zh-TW" sz="1600" dirty="0" err="1" smtClean="0"/>
              <a:t>printf</a:t>
            </a:r>
            <a:r>
              <a:rPr lang="en-US" altLang="zh-TW" sz="1600" dirty="0" smtClean="0"/>
              <a:t>(</a:t>
            </a:r>
            <a:r>
              <a:rPr lang="en-US" altLang="zh-TW" sz="1600" dirty="0" smtClean="0">
                <a:solidFill>
                  <a:srgbClr val="BA2121"/>
                </a:solidFill>
              </a:rPr>
              <a:t>”Sum </a:t>
            </a:r>
            <a:r>
              <a:rPr lang="en-US" altLang="zh-TW" sz="1600" dirty="0">
                <a:solidFill>
                  <a:srgbClr val="BA2121"/>
                </a:solidFill>
              </a:rPr>
              <a:t>of 10! is %d </a:t>
            </a:r>
            <a:r>
              <a:rPr lang="en-US" altLang="zh-TW" sz="1600" b="1" dirty="0">
                <a:solidFill>
                  <a:srgbClr val="BB6622"/>
                </a:solidFill>
              </a:rPr>
              <a:t>\n</a:t>
            </a:r>
            <a:r>
              <a:rPr lang="en-US" altLang="zh-TW" sz="1600" dirty="0">
                <a:solidFill>
                  <a:srgbClr val="BA2121"/>
                </a:solidFill>
              </a:rPr>
              <a:t>"</a:t>
            </a:r>
            <a:r>
              <a:rPr lang="en-US" altLang="zh-TW" sz="1600" dirty="0"/>
              <a:t>, sum); </a:t>
            </a:r>
            <a:endParaRPr lang="en-US" altLang="zh-TW" sz="1600" dirty="0" smtClean="0"/>
          </a:p>
          <a:p>
            <a:pPr marL="114300" indent="0">
              <a:buNone/>
            </a:pPr>
            <a:r>
              <a:rPr lang="zh-TW" altLang="en-US" sz="1600" b="1" dirty="0">
                <a:solidFill>
                  <a:srgbClr val="008000"/>
                </a:solidFill>
              </a:rPr>
              <a:t> </a:t>
            </a:r>
            <a:r>
              <a:rPr lang="zh-TW" altLang="en-US" sz="1600" b="1" dirty="0" smtClean="0">
                <a:solidFill>
                  <a:srgbClr val="008000"/>
                </a:solidFill>
              </a:rPr>
              <a:t>   </a:t>
            </a:r>
            <a:r>
              <a:rPr lang="en-US" altLang="zh-TW" sz="1600" b="1" dirty="0" smtClean="0">
                <a:solidFill>
                  <a:srgbClr val="008000"/>
                </a:solidFill>
              </a:rPr>
              <a:t>return</a:t>
            </a:r>
            <a:r>
              <a:rPr lang="en-US" altLang="zh-TW" sz="1600" dirty="0" smtClean="0"/>
              <a:t>(</a:t>
            </a:r>
            <a:r>
              <a:rPr lang="en-US" altLang="zh-TW" sz="1600" dirty="0" smtClean="0">
                <a:solidFill>
                  <a:srgbClr val="666666"/>
                </a:solidFill>
              </a:rPr>
              <a:t>0</a:t>
            </a:r>
            <a:r>
              <a:rPr lang="en-US" altLang="zh-TW" sz="1600" dirty="0"/>
              <a:t>); </a:t>
            </a:r>
            <a:endParaRPr lang="en-US" altLang="zh-TW" sz="1600" dirty="0" smtClean="0"/>
          </a:p>
          <a:p>
            <a:pPr marL="114300" indent="0">
              <a:buNone/>
            </a:pPr>
            <a:r>
              <a:rPr lang="en-US" altLang="zh-TW" sz="1600" dirty="0" smtClean="0"/>
              <a:t>} </a:t>
            </a:r>
            <a:endParaRPr lang="en-US" altLang="zh-TW" sz="1600" dirty="0"/>
          </a:p>
          <a:p>
            <a:pPr marL="114300" indent="0">
              <a:buNone/>
            </a:pPr>
            <a:endParaRPr kumimoji="1" lang="en-US" altLang="zh-TW" dirty="0" smtClean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4560849" y="1152475"/>
            <a:ext cx="4457304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endParaRPr lang="en-US" altLang="zh-TW" sz="1600" dirty="0" smtClean="0">
              <a:solidFill>
                <a:srgbClr val="BC7A00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altLang="zh-TW" sz="1600" dirty="0" smtClean="0">
                <a:solidFill>
                  <a:srgbClr val="BC7A00"/>
                </a:solidFill>
              </a:rPr>
              <a:t>#include &lt;</a:t>
            </a:r>
            <a:r>
              <a:rPr lang="en-US" altLang="zh-TW" sz="1600" dirty="0" err="1" smtClean="0">
                <a:solidFill>
                  <a:srgbClr val="BC7A00"/>
                </a:solidFill>
              </a:rPr>
              <a:t>stdio.h</a:t>
            </a:r>
            <a:r>
              <a:rPr lang="en-US" altLang="zh-TW" sz="1600" dirty="0" smtClean="0">
                <a:solidFill>
                  <a:srgbClr val="BC7A00"/>
                </a:solidFill>
              </a:rPr>
              <a:t>&gt;</a:t>
            </a:r>
            <a:r>
              <a:rPr lang="en-US" altLang="zh-TW" sz="1600" dirty="0" smtClean="0"/>
              <a:t> </a:t>
            </a:r>
          </a:p>
          <a:p>
            <a:pPr marL="114300" indent="0">
              <a:buFont typeface="Arial"/>
              <a:buNone/>
            </a:pPr>
            <a:r>
              <a:rPr lang="en-US" altLang="zh-TW" sz="1600" dirty="0" err="1" smtClean="0">
                <a:solidFill>
                  <a:srgbClr val="B00040"/>
                </a:solidFill>
              </a:rPr>
              <a:t>int</a:t>
            </a:r>
            <a:r>
              <a:rPr lang="en-US" altLang="zh-TW" sz="1600" dirty="0" smtClean="0"/>
              <a:t> </a:t>
            </a:r>
            <a:r>
              <a:rPr lang="en-US" altLang="zh-TW" sz="1600" dirty="0" smtClean="0">
                <a:solidFill>
                  <a:srgbClr val="0000FF"/>
                </a:solidFill>
              </a:rPr>
              <a:t>main</a:t>
            </a:r>
            <a:r>
              <a:rPr lang="en-US" altLang="zh-TW" sz="1600" dirty="0" smtClean="0"/>
              <a:t>(</a:t>
            </a:r>
            <a:r>
              <a:rPr lang="en-US" altLang="zh-TW" sz="1600" dirty="0" smtClean="0">
                <a:solidFill>
                  <a:srgbClr val="B00040"/>
                </a:solidFill>
              </a:rPr>
              <a:t>void</a:t>
            </a:r>
            <a:r>
              <a:rPr lang="en-US" altLang="zh-TW" sz="1600" dirty="0" smtClean="0"/>
              <a:t>) { </a:t>
            </a:r>
          </a:p>
          <a:p>
            <a:pPr marL="114300" indent="0">
              <a:buFont typeface="Arial"/>
              <a:buNone/>
            </a:pPr>
            <a:r>
              <a:rPr lang="zh-TW" altLang="en-US" sz="1600" dirty="0" smtClean="0">
                <a:solidFill>
                  <a:srgbClr val="B00040"/>
                </a:solidFill>
              </a:rPr>
              <a:t>    </a:t>
            </a:r>
            <a:r>
              <a:rPr lang="en-US" altLang="zh-TW" sz="1600" dirty="0" err="1" smtClean="0">
                <a:solidFill>
                  <a:srgbClr val="B00040"/>
                </a:solidFill>
              </a:rPr>
              <a:t>int</a:t>
            </a:r>
            <a:r>
              <a:rPr lang="en-US" altLang="zh-TW" sz="1600" dirty="0" smtClean="0"/>
              <a:t> sum </a:t>
            </a:r>
            <a:r>
              <a:rPr lang="en-US" altLang="zh-TW" sz="1600" dirty="0" smtClean="0">
                <a:solidFill>
                  <a:srgbClr val="666666"/>
                </a:solidFill>
              </a:rPr>
              <a:t>=</a:t>
            </a:r>
            <a:r>
              <a:rPr lang="en-US" altLang="zh-TW" sz="1600" dirty="0" smtClean="0"/>
              <a:t> </a:t>
            </a:r>
            <a:r>
              <a:rPr lang="en-US" altLang="zh-TW" sz="1600" dirty="0" smtClean="0">
                <a:solidFill>
                  <a:srgbClr val="666666"/>
                </a:solidFill>
              </a:rPr>
              <a:t>0</a:t>
            </a:r>
            <a:r>
              <a:rPr lang="en-US" altLang="zh-TW" sz="1600" dirty="0" smtClean="0"/>
              <a:t>, </a:t>
            </a:r>
            <a:r>
              <a:rPr lang="en-US" altLang="zh-TW" sz="1600" dirty="0" err="1" smtClean="0"/>
              <a:t>i</a:t>
            </a:r>
            <a:r>
              <a:rPr lang="en-US" altLang="zh-TW" sz="1600" dirty="0" smtClean="0"/>
              <a:t> </a:t>
            </a:r>
            <a:r>
              <a:rPr lang="en-US" altLang="zh-TW" sz="1600" dirty="0" smtClean="0">
                <a:solidFill>
                  <a:srgbClr val="666666"/>
                </a:solidFill>
              </a:rPr>
              <a:t>=</a:t>
            </a:r>
            <a:r>
              <a:rPr lang="en-US" altLang="zh-TW" sz="1600" dirty="0" smtClean="0"/>
              <a:t> </a:t>
            </a:r>
            <a:r>
              <a:rPr lang="en-US" altLang="zh-TW" sz="1600" dirty="0" smtClean="0">
                <a:solidFill>
                  <a:srgbClr val="666666"/>
                </a:solidFill>
              </a:rPr>
              <a:t>1</a:t>
            </a:r>
            <a:r>
              <a:rPr lang="en-US" altLang="zh-TW" sz="1600" dirty="0" smtClean="0"/>
              <a:t>; </a:t>
            </a:r>
          </a:p>
          <a:p>
            <a:pPr marL="114300" indent="0">
              <a:buFont typeface="Arial"/>
              <a:buNone/>
            </a:pPr>
            <a:r>
              <a:rPr lang="zh-TW" altLang="en-US" sz="1600" b="1" dirty="0" smtClean="0">
                <a:solidFill>
                  <a:srgbClr val="008000"/>
                </a:solidFill>
              </a:rPr>
              <a:t>    </a:t>
            </a:r>
            <a:r>
              <a:rPr lang="en-US" altLang="zh-TW" sz="1600" b="1" dirty="0" smtClean="0">
                <a:solidFill>
                  <a:srgbClr val="008000"/>
                </a:solidFill>
              </a:rPr>
              <a:t>while</a:t>
            </a:r>
            <a:r>
              <a:rPr lang="en-US" altLang="zh-TW" sz="1600" dirty="0" smtClean="0"/>
              <a:t>(1) { </a:t>
            </a:r>
          </a:p>
          <a:p>
            <a:pPr marL="114300" indent="0">
              <a:buFont typeface="Arial"/>
              <a:buNone/>
            </a:pPr>
            <a:r>
              <a:rPr lang="zh-TW" altLang="en-US" sz="1600" b="1" dirty="0" smtClean="0">
                <a:solidFill>
                  <a:srgbClr val="008000"/>
                </a:solidFill>
              </a:rPr>
              <a:t>        </a:t>
            </a:r>
            <a:r>
              <a:rPr lang="en-US" altLang="zh-TW" sz="1600" b="1" dirty="0" smtClean="0">
                <a:solidFill>
                  <a:srgbClr val="008000"/>
                </a:solidFill>
              </a:rPr>
              <a:t>if</a:t>
            </a:r>
            <a:r>
              <a:rPr lang="en-US" altLang="zh-TW" sz="1600" dirty="0" smtClean="0"/>
              <a:t>(</a:t>
            </a:r>
            <a:r>
              <a:rPr lang="en-US" altLang="zh-TW" sz="1600" dirty="0" err="1" smtClean="0"/>
              <a:t>i</a:t>
            </a:r>
            <a:r>
              <a:rPr lang="en-US" altLang="zh-TW" sz="1600" dirty="0" smtClean="0"/>
              <a:t> </a:t>
            </a:r>
            <a:r>
              <a:rPr lang="en-US" altLang="zh-TW" sz="1600" dirty="0" smtClean="0">
                <a:solidFill>
                  <a:srgbClr val="666666"/>
                </a:solidFill>
              </a:rPr>
              <a:t>=</a:t>
            </a:r>
            <a:r>
              <a:rPr lang="en-US" altLang="zh-TW" sz="1600" dirty="0" smtClean="0"/>
              <a:t> </a:t>
            </a:r>
            <a:r>
              <a:rPr lang="en-US" altLang="zh-TW" sz="1600" dirty="0" smtClean="0">
                <a:solidFill>
                  <a:srgbClr val="666666"/>
                </a:solidFill>
              </a:rPr>
              <a:t>10</a:t>
            </a:r>
            <a:r>
              <a:rPr lang="en-US" altLang="zh-TW" sz="1600" dirty="0" smtClean="0"/>
              <a:t>)  </a:t>
            </a:r>
          </a:p>
          <a:p>
            <a:pPr marL="114300" indent="0">
              <a:buFont typeface="Arial"/>
              <a:buNone/>
            </a:pPr>
            <a:r>
              <a:rPr lang="zh-TW" altLang="en-US" sz="1600" b="1" dirty="0" smtClean="0">
                <a:solidFill>
                  <a:srgbClr val="008000"/>
                </a:solidFill>
              </a:rPr>
              <a:t>            </a:t>
            </a:r>
            <a:r>
              <a:rPr lang="en-US" altLang="zh-TW" sz="1600" b="1" dirty="0" smtClean="0">
                <a:solidFill>
                  <a:srgbClr val="008000"/>
                </a:solidFill>
              </a:rPr>
              <a:t>break</a:t>
            </a:r>
            <a:r>
              <a:rPr lang="en-US" altLang="zh-TW" sz="1600" dirty="0" smtClean="0"/>
              <a:t>; </a:t>
            </a:r>
          </a:p>
          <a:p>
            <a:pPr marL="114300" indent="0">
              <a:buFont typeface="Arial"/>
              <a:buNone/>
            </a:pPr>
            <a:r>
              <a:rPr lang="zh-TW" altLang="en-US" sz="1600" dirty="0" smtClean="0"/>
              <a:t>        </a:t>
            </a:r>
            <a:r>
              <a:rPr lang="en-US" altLang="zh-TW" sz="1600" dirty="0" smtClean="0"/>
              <a:t>sum </a:t>
            </a:r>
            <a:r>
              <a:rPr lang="en-US" altLang="zh-TW" sz="1600" dirty="0" smtClean="0">
                <a:solidFill>
                  <a:srgbClr val="666666"/>
                </a:solidFill>
              </a:rPr>
              <a:t>=</a:t>
            </a:r>
            <a:r>
              <a:rPr lang="en-US" altLang="zh-TW" sz="1600" dirty="0" smtClean="0"/>
              <a:t> sum </a:t>
            </a:r>
            <a:r>
              <a:rPr lang="en-US" altLang="zh-TW" sz="1600" dirty="0" smtClean="0">
                <a:solidFill>
                  <a:srgbClr val="666666"/>
                </a:solidFill>
              </a:rPr>
              <a:t>+</a:t>
            </a:r>
            <a:r>
              <a:rPr lang="en-US" altLang="zh-TW" sz="1600" dirty="0" smtClean="0"/>
              <a:t> </a:t>
            </a:r>
            <a:r>
              <a:rPr lang="en-US" altLang="zh-TW" sz="1600" dirty="0" err="1" smtClean="0"/>
              <a:t>i</a:t>
            </a:r>
            <a:r>
              <a:rPr lang="en-US" altLang="zh-TW" sz="1600" dirty="0" smtClean="0"/>
              <a:t>; </a:t>
            </a:r>
          </a:p>
          <a:p>
            <a:pPr marL="114300" indent="0">
              <a:buFont typeface="Arial"/>
              <a:buNone/>
            </a:pPr>
            <a:r>
              <a:rPr lang="zh-TW" altLang="en-US" sz="1600" dirty="0" smtClean="0"/>
              <a:t>        </a:t>
            </a:r>
            <a:r>
              <a:rPr lang="en-US" altLang="zh-TW" sz="1600" dirty="0" err="1" smtClean="0"/>
              <a:t>i</a:t>
            </a:r>
            <a:r>
              <a:rPr lang="en-US" altLang="zh-TW" sz="1600" dirty="0" smtClean="0"/>
              <a:t> </a:t>
            </a:r>
            <a:r>
              <a:rPr lang="en-US" altLang="zh-TW" sz="1600" dirty="0" smtClean="0">
                <a:solidFill>
                  <a:srgbClr val="666666"/>
                </a:solidFill>
              </a:rPr>
              <a:t>=</a:t>
            </a:r>
            <a:r>
              <a:rPr lang="en-US" altLang="zh-TW" sz="1600" dirty="0" smtClean="0"/>
              <a:t> </a:t>
            </a:r>
            <a:r>
              <a:rPr lang="en-US" altLang="zh-TW" sz="1600" dirty="0" err="1" smtClean="0"/>
              <a:t>i</a:t>
            </a:r>
            <a:r>
              <a:rPr lang="en-US" altLang="zh-TW" sz="1600" dirty="0" smtClean="0"/>
              <a:t> </a:t>
            </a:r>
            <a:r>
              <a:rPr lang="en-US" altLang="zh-TW" sz="1600" dirty="0" smtClean="0">
                <a:solidFill>
                  <a:srgbClr val="666666"/>
                </a:solidFill>
              </a:rPr>
              <a:t>+</a:t>
            </a:r>
            <a:r>
              <a:rPr lang="en-US" altLang="zh-TW" sz="1600" dirty="0" smtClean="0"/>
              <a:t> </a:t>
            </a:r>
            <a:r>
              <a:rPr lang="en-US" altLang="zh-TW" sz="1600" dirty="0" smtClean="0">
                <a:solidFill>
                  <a:srgbClr val="666666"/>
                </a:solidFill>
              </a:rPr>
              <a:t>1</a:t>
            </a:r>
            <a:r>
              <a:rPr lang="en-US" altLang="zh-TW" sz="1600" dirty="0" smtClean="0"/>
              <a:t>; </a:t>
            </a:r>
          </a:p>
          <a:p>
            <a:pPr marL="114300" indent="0">
              <a:buFont typeface="Arial"/>
              <a:buNone/>
            </a:pPr>
            <a:r>
              <a:rPr lang="zh-TW" altLang="en-US" sz="1600" dirty="0" smtClean="0"/>
              <a:t>    </a:t>
            </a:r>
            <a:r>
              <a:rPr lang="en-US" altLang="zh-TW" sz="1600" dirty="0" smtClean="0"/>
              <a:t>} </a:t>
            </a:r>
          </a:p>
          <a:p>
            <a:pPr marL="114300" indent="0">
              <a:buFont typeface="Arial"/>
              <a:buNone/>
            </a:pPr>
            <a:r>
              <a:rPr lang="zh-TW" altLang="en-US" sz="1600" dirty="0" smtClean="0"/>
              <a:t>    </a:t>
            </a:r>
            <a:r>
              <a:rPr lang="en-US" altLang="zh-TW" sz="1600" dirty="0" err="1" smtClean="0"/>
              <a:t>printf</a:t>
            </a:r>
            <a:r>
              <a:rPr lang="en-US" altLang="zh-TW" sz="1600" dirty="0" smtClean="0"/>
              <a:t>(</a:t>
            </a:r>
            <a:r>
              <a:rPr lang="en-US" altLang="zh-TW" sz="1600" dirty="0" smtClean="0">
                <a:solidFill>
                  <a:srgbClr val="BA2121"/>
                </a:solidFill>
              </a:rPr>
              <a:t>”Sum of 10! is %d </a:t>
            </a:r>
            <a:r>
              <a:rPr lang="en-US" altLang="zh-TW" sz="1600" b="1" dirty="0" smtClean="0">
                <a:solidFill>
                  <a:srgbClr val="BB6622"/>
                </a:solidFill>
              </a:rPr>
              <a:t>\n</a:t>
            </a:r>
            <a:r>
              <a:rPr lang="en-US" altLang="zh-TW" sz="1600" dirty="0" smtClean="0">
                <a:solidFill>
                  <a:srgbClr val="BA2121"/>
                </a:solidFill>
              </a:rPr>
              <a:t>"</a:t>
            </a:r>
            <a:r>
              <a:rPr lang="en-US" altLang="zh-TW" sz="1600" dirty="0" smtClean="0"/>
              <a:t>, sum); </a:t>
            </a:r>
          </a:p>
          <a:p>
            <a:pPr marL="114300" indent="0">
              <a:buFont typeface="Arial"/>
              <a:buNone/>
            </a:pPr>
            <a:r>
              <a:rPr lang="zh-TW" altLang="en-US" sz="1600" b="1" dirty="0" smtClean="0">
                <a:solidFill>
                  <a:srgbClr val="008000"/>
                </a:solidFill>
              </a:rPr>
              <a:t>    </a:t>
            </a:r>
            <a:r>
              <a:rPr lang="en-US" altLang="zh-TW" sz="1600" b="1" dirty="0" smtClean="0">
                <a:solidFill>
                  <a:srgbClr val="008000"/>
                </a:solidFill>
              </a:rPr>
              <a:t>return</a:t>
            </a:r>
            <a:r>
              <a:rPr lang="en-US" altLang="zh-TW" sz="1600" dirty="0" smtClean="0"/>
              <a:t>(</a:t>
            </a:r>
            <a:r>
              <a:rPr lang="en-US" altLang="zh-TW" sz="1600" dirty="0" smtClean="0">
                <a:solidFill>
                  <a:srgbClr val="666666"/>
                </a:solidFill>
              </a:rPr>
              <a:t>0</a:t>
            </a:r>
            <a:r>
              <a:rPr lang="en-US" altLang="zh-TW" sz="1600" dirty="0" smtClean="0"/>
              <a:t>); </a:t>
            </a:r>
          </a:p>
          <a:p>
            <a:pPr marL="114300" indent="0">
              <a:buFont typeface="Arial"/>
              <a:buNone/>
            </a:pPr>
            <a:r>
              <a:rPr lang="en-US" altLang="zh-TW" sz="1600" dirty="0" smtClean="0"/>
              <a:t>} </a:t>
            </a:r>
          </a:p>
          <a:p>
            <a:pPr marL="114300" indent="0">
              <a:buFont typeface="Arial"/>
              <a:buNone/>
            </a:pPr>
            <a:endParaRPr kumimoji="1" lang="en-US" altLang="zh-TW" dirty="0" smtClean="0"/>
          </a:p>
        </p:txBody>
      </p:sp>
      <p:sp>
        <p:nvSpPr>
          <p:cNvPr id="5" name="文字方塊 4"/>
          <p:cNvSpPr txBox="1"/>
          <p:nvPr/>
        </p:nvSpPr>
        <p:spPr>
          <a:xfrm>
            <a:off x="2600151" y="2599065"/>
            <a:ext cx="1774845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Output:</a:t>
            </a:r>
          </a:p>
          <a:p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Sum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of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10!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45</a:t>
            </a:r>
            <a:endParaRPr kumimoji="1" lang="zh-TW" alt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150381" y="2599065"/>
            <a:ext cx="1675459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Output:</a:t>
            </a:r>
          </a:p>
          <a:p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Sum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of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10!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0</a:t>
            </a:r>
            <a:endParaRPr kumimoji="1" lang="zh-TW" alt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83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Review</a:t>
            </a:r>
            <a:r>
              <a:rPr kumimoji="1" lang="zh-TW" altLang="en-US" dirty="0"/>
              <a:t> </a:t>
            </a:r>
            <a:r>
              <a:rPr kumimoji="1" lang="en-US" altLang="zh-TW" dirty="0"/>
              <a:t>concepts</a:t>
            </a:r>
            <a:r>
              <a:rPr kumimoji="1" lang="zh-TW" altLang="en-US" dirty="0"/>
              <a:t> </a:t>
            </a:r>
            <a:r>
              <a:rPr kumimoji="1" lang="en-US" altLang="zh-TW" dirty="0"/>
              <a:t>on</a:t>
            </a:r>
            <a:r>
              <a:rPr kumimoji="1" lang="zh-TW" altLang="en-US" dirty="0"/>
              <a:t> </a:t>
            </a:r>
            <a:r>
              <a:rPr kumimoji="1" lang="en-US" altLang="zh-TW" dirty="0"/>
              <a:t>Mon.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Difference</a:t>
            </a:r>
            <a:r>
              <a:rPr kumimoji="1" lang="zh-TW" altLang="en-US" dirty="0"/>
              <a:t> </a:t>
            </a:r>
            <a:r>
              <a:rPr kumimoji="1" lang="en-US" altLang="zh-TW" dirty="0"/>
              <a:t>between</a:t>
            </a:r>
            <a:r>
              <a:rPr kumimoji="1" lang="zh-TW" altLang="en-US" dirty="0"/>
              <a:t>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++</a:t>
            </a:r>
            <a:r>
              <a:rPr kumimoji="1" lang="zh-TW" altLang="en-US" dirty="0"/>
              <a:t> </a:t>
            </a:r>
            <a:r>
              <a:rPr kumimoji="1" lang="en-US" altLang="zh-TW" dirty="0"/>
              <a:t>and</a:t>
            </a:r>
            <a:r>
              <a:rPr kumimoji="1" lang="zh-TW" altLang="en-US" dirty="0"/>
              <a:t> 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++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endParaRPr kumimoji="1" lang="en-US" altLang="zh-TW" dirty="0">
              <a:latin typeface="Consolas" charset="0"/>
              <a:ea typeface="Consolas" charset="0"/>
              <a:cs typeface="Consolas" charset="0"/>
            </a:endParaRPr>
          </a:p>
          <a:p>
            <a:endParaRPr lang="mr-IN" altLang="zh-TW" b="1" dirty="0"/>
          </a:p>
          <a:p>
            <a:pPr marL="114300" indent="0">
              <a:buNone/>
            </a:pPr>
            <a:r>
              <a:rPr lang="mr-IN" altLang="zh-TW" sz="1600" dirty="0">
                <a:solidFill>
                  <a:srgbClr val="BC7A00"/>
                </a:solidFill>
                <a:latin typeface="Consolas" charset="0"/>
                <a:ea typeface="Consolas" charset="0"/>
                <a:cs typeface="Consolas" charset="0"/>
              </a:rPr>
              <a:t>#</a:t>
            </a:r>
            <a:r>
              <a:rPr lang="mr-IN" altLang="zh-TW" sz="1600" dirty="0" err="1">
                <a:solidFill>
                  <a:srgbClr val="BC7A00"/>
                </a:solidFill>
                <a:latin typeface="Consolas" charset="0"/>
                <a:ea typeface="Consolas" charset="0"/>
                <a:cs typeface="Consolas" charset="0"/>
              </a:rPr>
              <a:t>include</a:t>
            </a:r>
            <a:r>
              <a:rPr lang="mr-IN" altLang="zh-TW" sz="1600" dirty="0">
                <a:solidFill>
                  <a:srgbClr val="BC7A00"/>
                </a:solidFill>
                <a:latin typeface="Consolas" charset="0"/>
                <a:ea typeface="Consolas" charset="0"/>
                <a:cs typeface="Consolas" charset="0"/>
              </a:rPr>
              <a:t> &lt;</a:t>
            </a:r>
            <a:r>
              <a:rPr lang="mr-IN" altLang="zh-TW" sz="1600" dirty="0" err="1">
                <a:solidFill>
                  <a:srgbClr val="BC7A00"/>
                </a:solidFill>
                <a:latin typeface="Consolas" charset="0"/>
                <a:ea typeface="Consolas" charset="0"/>
                <a:cs typeface="Consolas" charset="0"/>
              </a:rPr>
              <a:t>stdio.h</a:t>
            </a:r>
            <a:r>
              <a:rPr lang="mr-IN" altLang="zh-TW" sz="1600" dirty="0">
                <a:solidFill>
                  <a:srgbClr val="BC7A00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mr-IN" altLang="zh-TW" sz="16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altLang="zh-TW" sz="1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114300" indent="0">
              <a:buNone/>
            </a:pPr>
            <a:r>
              <a:rPr lang="mr-IN" altLang="zh-TW" sz="1600" dirty="0" err="1" smtClean="0">
                <a:solidFill>
                  <a:srgbClr val="B0004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mr-IN" altLang="zh-TW" sz="16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TW" sz="16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main</a:t>
            </a:r>
            <a:r>
              <a:rPr lang="mr-IN" altLang="zh-TW" sz="1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altLang="zh-TW" sz="1600" dirty="0" err="1">
                <a:solidFill>
                  <a:srgbClr val="B00040"/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mr-IN" altLang="zh-TW" sz="1600" dirty="0">
                <a:latin typeface="Consolas" charset="0"/>
                <a:ea typeface="Consolas" charset="0"/>
                <a:cs typeface="Consolas" charset="0"/>
              </a:rPr>
              <a:t>) { </a:t>
            </a:r>
            <a:endParaRPr lang="en-US" altLang="zh-TW" sz="1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114300" indent="0">
              <a:buNone/>
            </a:pPr>
            <a:r>
              <a:rPr lang="zh-TW" altLang="en-US" sz="1600" dirty="0" smtClean="0">
                <a:solidFill>
                  <a:srgbClr val="B0004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mr-IN" altLang="zh-TW" sz="1600" dirty="0" err="1" smtClean="0">
                <a:solidFill>
                  <a:srgbClr val="B0004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mr-IN" altLang="zh-TW" sz="16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TW" sz="1600" dirty="0" err="1"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mr-IN" altLang="zh-TW" sz="1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TW" sz="1600" dirty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altLang="zh-TW" sz="1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TW" sz="1600" dirty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10</a:t>
            </a:r>
            <a:r>
              <a:rPr lang="mr-IN" altLang="zh-TW" sz="1600" dirty="0">
                <a:latin typeface="Consolas" charset="0"/>
                <a:ea typeface="Consolas" charset="0"/>
                <a:cs typeface="Consolas" charset="0"/>
              </a:rPr>
              <a:t>; </a:t>
            </a:r>
            <a:endParaRPr lang="en-US" altLang="zh-TW" sz="1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114300" indent="0">
              <a:buNone/>
            </a:pPr>
            <a:r>
              <a:rPr lang="zh-TW" altLang="en-US" sz="1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zh-TW" altLang="en-US" sz="16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mr-IN" altLang="zh-TW" sz="1600" dirty="0" err="1" smtClean="0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mr-IN" altLang="zh-TW" sz="16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altLang="zh-TW" sz="1600" dirty="0" smtClean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altLang="zh-TW" sz="1600" dirty="0" err="1" smtClean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mr-IN" altLang="zh-TW" sz="1600" dirty="0" smtClean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mr-IN" altLang="zh-TW" sz="1600" dirty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%</a:t>
            </a:r>
            <a:r>
              <a:rPr lang="mr-IN" altLang="zh-TW" sz="1600" dirty="0" err="1" smtClean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en-US" altLang="zh-TW" sz="1600" dirty="0" smtClean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\n</a:t>
            </a:r>
            <a:r>
              <a:rPr lang="mr-IN" altLang="zh-TW" sz="1600" dirty="0" smtClean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altLang="zh-TW" sz="1600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mr-IN" altLang="zh-TW" sz="1600" dirty="0" smtClean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++</a:t>
            </a:r>
            <a:r>
              <a:rPr lang="mr-IN" altLang="zh-TW" sz="1600" dirty="0" err="1" smtClean="0"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mr-IN" altLang="zh-TW" sz="16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endParaRPr lang="en-US" altLang="zh-TW" sz="1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114300" indent="0">
              <a:buNone/>
            </a:pPr>
            <a:r>
              <a:rPr lang="zh-TW" altLang="en-US" sz="1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zh-TW" altLang="en-US" sz="16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zh-TW" sz="1600" dirty="0" err="1" smtClean="0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zh-TW" sz="1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altLang="zh-TW" sz="1600" dirty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altLang="zh-TW" sz="1600" dirty="0" err="1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mr-IN" altLang="zh-TW" sz="1600" dirty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 = %</a:t>
            </a:r>
            <a:r>
              <a:rPr lang="mr-IN" altLang="zh-TW" sz="1600" dirty="0" err="1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en-US" altLang="zh-TW" sz="1600" dirty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\n</a:t>
            </a:r>
            <a:r>
              <a:rPr lang="mr-IN" altLang="zh-TW" sz="1600" dirty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altLang="zh-TW" sz="16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mr-IN" altLang="zh-TW" sz="1600" dirty="0" err="1"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en-US" altLang="zh-TW" sz="1600" dirty="0">
                <a:latin typeface="Consolas" charset="0"/>
                <a:ea typeface="Consolas" charset="0"/>
                <a:cs typeface="Consolas" charset="0"/>
              </a:rPr>
              <a:t>);</a:t>
            </a:r>
            <a:r>
              <a:rPr lang="mr-IN" altLang="zh-TW" sz="16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altLang="zh-TW" sz="1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114300" indent="0">
              <a:buNone/>
            </a:pPr>
            <a:r>
              <a:rPr lang="zh-TW" altLang="en-US" sz="1600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zh-TW" altLang="en-US" sz="1600" b="1" dirty="0" smtClean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mr-IN" altLang="zh-TW" sz="1600" b="1" dirty="0" err="1" smtClean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mr-IN" altLang="zh-TW" sz="16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altLang="zh-TW" sz="1600" dirty="0" smtClean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  <a:r>
              <a:rPr lang="mr-IN" altLang="zh-TW" sz="1600" dirty="0">
                <a:latin typeface="Consolas" charset="0"/>
                <a:ea typeface="Consolas" charset="0"/>
                <a:cs typeface="Consolas" charset="0"/>
              </a:rPr>
              <a:t>); </a:t>
            </a:r>
            <a:endParaRPr lang="en-US" altLang="zh-TW" sz="1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114300" indent="0">
              <a:buNone/>
            </a:pPr>
            <a:r>
              <a:rPr lang="mr-IN" altLang="zh-TW" sz="16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altLang="zh-TW" sz="1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114300" indent="0">
              <a:buNone/>
            </a:pPr>
            <a:endParaRPr lang="en-US" altLang="zh-TW" sz="1600" dirty="0">
              <a:latin typeface="Consolas" charset="0"/>
              <a:ea typeface="Consolas" charset="0"/>
              <a:cs typeface="Consolas" charset="0"/>
            </a:endParaRPr>
          </a:p>
          <a:p>
            <a:pPr marL="114300" indent="0">
              <a:buNone/>
            </a:pPr>
            <a:r>
              <a:rPr lang="en-US" altLang="zh-TW" sz="1600" dirty="0" smtClean="0">
                <a:latin typeface="Consolas" charset="0"/>
                <a:ea typeface="Consolas" charset="0"/>
                <a:cs typeface="Consolas" charset="0"/>
              </a:rPr>
              <a:t>Output:</a:t>
            </a: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2064783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Review</a:t>
            </a:r>
            <a:r>
              <a:rPr kumimoji="1" lang="zh-TW" altLang="en-US" dirty="0"/>
              <a:t> </a:t>
            </a:r>
            <a:r>
              <a:rPr kumimoji="1" lang="en-US" altLang="zh-TW" dirty="0"/>
              <a:t>concepts</a:t>
            </a:r>
            <a:r>
              <a:rPr kumimoji="1" lang="zh-TW" altLang="en-US" dirty="0"/>
              <a:t> </a:t>
            </a:r>
            <a:r>
              <a:rPr kumimoji="1" lang="en-US" altLang="zh-TW" dirty="0"/>
              <a:t>on</a:t>
            </a:r>
            <a:r>
              <a:rPr kumimoji="1" lang="zh-TW" altLang="en-US" dirty="0"/>
              <a:t> </a:t>
            </a:r>
            <a:r>
              <a:rPr kumimoji="1" lang="en-US" altLang="zh-TW" dirty="0"/>
              <a:t>Mon.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Difference</a:t>
            </a:r>
            <a:r>
              <a:rPr kumimoji="1" lang="zh-TW" altLang="en-US" dirty="0"/>
              <a:t> </a:t>
            </a:r>
            <a:r>
              <a:rPr kumimoji="1" lang="en-US" altLang="zh-TW" dirty="0"/>
              <a:t>between</a:t>
            </a:r>
            <a:r>
              <a:rPr kumimoji="1" lang="zh-TW" altLang="en-US" dirty="0"/>
              <a:t>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++</a:t>
            </a:r>
            <a:r>
              <a:rPr kumimoji="1" lang="zh-TW" altLang="en-US" dirty="0"/>
              <a:t> </a:t>
            </a:r>
            <a:r>
              <a:rPr kumimoji="1" lang="en-US" altLang="zh-TW" dirty="0"/>
              <a:t>and</a:t>
            </a:r>
            <a:r>
              <a:rPr kumimoji="1" lang="zh-TW" altLang="en-US" dirty="0"/>
              <a:t> 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++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endParaRPr kumimoji="1" lang="en-US" altLang="zh-TW" dirty="0">
              <a:latin typeface="Consolas" charset="0"/>
              <a:ea typeface="Consolas" charset="0"/>
              <a:cs typeface="Consolas" charset="0"/>
            </a:endParaRPr>
          </a:p>
          <a:p>
            <a:endParaRPr lang="mr-IN" altLang="zh-TW" b="1" dirty="0"/>
          </a:p>
          <a:p>
            <a:pPr marL="114300" indent="0">
              <a:buNone/>
            </a:pPr>
            <a:r>
              <a:rPr lang="mr-IN" altLang="zh-TW" sz="1600" dirty="0">
                <a:solidFill>
                  <a:srgbClr val="BC7A00"/>
                </a:solidFill>
                <a:latin typeface="Consolas" charset="0"/>
                <a:ea typeface="Consolas" charset="0"/>
                <a:cs typeface="Consolas" charset="0"/>
              </a:rPr>
              <a:t>#</a:t>
            </a:r>
            <a:r>
              <a:rPr lang="mr-IN" altLang="zh-TW" sz="1600" dirty="0" err="1">
                <a:solidFill>
                  <a:srgbClr val="BC7A00"/>
                </a:solidFill>
                <a:latin typeface="Consolas" charset="0"/>
                <a:ea typeface="Consolas" charset="0"/>
                <a:cs typeface="Consolas" charset="0"/>
              </a:rPr>
              <a:t>include</a:t>
            </a:r>
            <a:r>
              <a:rPr lang="mr-IN" altLang="zh-TW" sz="1600" dirty="0">
                <a:solidFill>
                  <a:srgbClr val="BC7A00"/>
                </a:solidFill>
                <a:latin typeface="Consolas" charset="0"/>
                <a:ea typeface="Consolas" charset="0"/>
                <a:cs typeface="Consolas" charset="0"/>
              </a:rPr>
              <a:t> &lt;</a:t>
            </a:r>
            <a:r>
              <a:rPr lang="mr-IN" altLang="zh-TW" sz="1600" dirty="0" err="1">
                <a:solidFill>
                  <a:srgbClr val="BC7A00"/>
                </a:solidFill>
                <a:latin typeface="Consolas" charset="0"/>
                <a:ea typeface="Consolas" charset="0"/>
                <a:cs typeface="Consolas" charset="0"/>
              </a:rPr>
              <a:t>stdio.h</a:t>
            </a:r>
            <a:r>
              <a:rPr lang="mr-IN" altLang="zh-TW" sz="1600" dirty="0">
                <a:solidFill>
                  <a:srgbClr val="BC7A00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mr-IN" altLang="zh-TW" sz="16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altLang="zh-TW" sz="1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114300" indent="0">
              <a:buNone/>
            </a:pPr>
            <a:r>
              <a:rPr lang="mr-IN" altLang="zh-TW" sz="1600" dirty="0" err="1" smtClean="0">
                <a:solidFill>
                  <a:srgbClr val="B0004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mr-IN" altLang="zh-TW" sz="16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TW" sz="16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main</a:t>
            </a:r>
            <a:r>
              <a:rPr lang="mr-IN" altLang="zh-TW" sz="1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altLang="zh-TW" sz="1600" dirty="0" err="1">
                <a:solidFill>
                  <a:srgbClr val="B00040"/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mr-IN" altLang="zh-TW" sz="1600" dirty="0">
                <a:latin typeface="Consolas" charset="0"/>
                <a:ea typeface="Consolas" charset="0"/>
                <a:cs typeface="Consolas" charset="0"/>
              </a:rPr>
              <a:t>) { </a:t>
            </a:r>
            <a:endParaRPr lang="en-US" altLang="zh-TW" sz="1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114300" indent="0">
              <a:buNone/>
            </a:pPr>
            <a:r>
              <a:rPr lang="zh-TW" altLang="en-US" sz="1600" dirty="0" smtClean="0">
                <a:solidFill>
                  <a:srgbClr val="B0004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mr-IN" altLang="zh-TW" sz="1600" dirty="0" err="1" smtClean="0">
                <a:solidFill>
                  <a:srgbClr val="B0004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mr-IN" altLang="zh-TW" sz="16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TW" sz="1600" dirty="0" err="1"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mr-IN" altLang="zh-TW" sz="1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TW" sz="1600" dirty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altLang="zh-TW" sz="1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TW" sz="1600" dirty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10</a:t>
            </a:r>
            <a:r>
              <a:rPr lang="mr-IN" altLang="zh-TW" sz="1600" dirty="0">
                <a:latin typeface="Consolas" charset="0"/>
                <a:ea typeface="Consolas" charset="0"/>
                <a:cs typeface="Consolas" charset="0"/>
              </a:rPr>
              <a:t>; </a:t>
            </a:r>
            <a:endParaRPr lang="en-US" altLang="zh-TW" sz="1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114300" indent="0">
              <a:buNone/>
            </a:pPr>
            <a:r>
              <a:rPr lang="zh-TW" altLang="en-US" sz="1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zh-TW" altLang="en-US" sz="16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mr-IN" altLang="zh-TW" sz="1600" dirty="0" err="1" smtClean="0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mr-IN" altLang="zh-TW" sz="16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altLang="zh-TW" sz="1600" dirty="0" smtClean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altLang="zh-TW" sz="1600" dirty="0" err="1" smtClean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mr-IN" altLang="zh-TW" sz="1600" dirty="0" smtClean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mr-IN" altLang="zh-TW" sz="1600" dirty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%</a:t>
            </a:r>
            <a:r>
              <a:rPr lang="mr-IN" altLang="zh-TW" sz="1600" dirty="0" err="1" smtClean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en-US" altLang="zh-TW" sz="1600" dirty="0" smtClean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\n</a:t>
            </a:r>
            <a:r>
              <a:rPr lang="mr-IN" altLang="zh-TW" sz="1600" dirty="0" smtClean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altLang="zh-TW" sz="1600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mr-IN" altLang="zh-TW" sz="1600" dirty="0" smtClean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++</a:t>
            </a:r>
            <a:r>
              <a:rPr lang="mr-IN" altLang="zh-TW" sz="1600" dirty="0" err="1" smtClean="0"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mr-IN" altLang="zh-TW" sz="16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endParaRPr lang="en-US" altLang="zh-TW" sz="1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114300" indent="0">
              <a:buNone/>
            </a:pPr>
            <a:r>
              <a:rPr lang="zh-TW" altLang="en-US" sz="1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zh-TW" altLang="en-US" sz="16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zh-TW" sz="1600" dirty="0" err="1" smtClean="0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zh-TW" sz="1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altLang="zh-TW" sz="1600" dirty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altLang="zh-TW" sz="1600" dirty="0" err="1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mr-IN" altLang="zh-TW" sz="1600" dirty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 = %</a:t>
            </a:r>
            <a:r>
              <a:rPr lang="mr-IN" altLang="zh-TW" sz="1600" dirty="0" err="1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en-US" altLang="zh-TW" sz="1600" dirty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\n</a:t>
            </a:r>
            <a:r>
              <a:rPr lang="mr-IN" altLang="zh-TW" sz="1600" dirty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altLang="zh-TW" sz="16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mr-IN" altLang="zh-TW" sz="1600" dirty="0" err="1"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en-US" altLang="zh-TW" sz="1600" dirty="0">
                <a:latin typeface="Consolas" charset="0"/>
                <a:ea typeface="Consolas" charset="0"/>
                <a:cs typeface="Consolas" charset="0"/>
              </a:rPr>
              <a:t>);</a:t>
            </a:r>
            <a:r>
              <a:rPr lang="mr-IN" altLang="zh-TW" sz="16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altLang="zh-TW" sz="1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114300" indent="0">
              <a:buNone/>
            </a:pPr>
            <a:r>
              <a:rPr lang="zh-TW" altLang="en-US" sz="1600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zh-TW" altLang="en-US" sz="1600" b="1" dirty="0" smtClean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mr-IN" altLang="zh-TW" sz="1600" b="1" dirty="0" err="1" smtClean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mr-IN" altLang="zh-TW" sz="16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altLang="zh-TW" sz="1600" dirty="0" smtClean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  <a:r>
              <a:rPr lang="mr-IN" altLang="zh-TW" sz="1600" dirty="0">
                <a:latin typeface="Consolas" charset="0"/>
                <a:ea typeface="Consolas" charset="0"/>
                <a:cs typeface="Consolas" charset="0"/>
              </a:rPr>
              <a:t>); </a:t>
            </a:r>
            <a:endParaRPr lang="en-US" altLang="zh-TW" sz="1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114300" indent="0">
              <a:buNone/>
            </a:pPr>
            <a:r>
              <a:rPr lang="mr-IN" altLang="zh-TW" sz="16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altLang="zh-TW" sz="1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114300" indent="0">
              <a:buNone/>
            </a:pPr>
            <a:endParaRPr lang="en-US" altLang="zh-TW" sz="1600" dirty="0">
              <a:latin typeface="Consolas" charset="0"/>
              <a:ea typeface="Consolas" charset="0"/>
              <a:cs typeface="Consolas" charset="0"/>
            </a:endParaRPr>
          </a:p>
          <a:p>
            <a:pPr marL="114300" indent="0">
              <a:buNone/>
            </a:pPr>
            <a:r>
              <a:rPr lang="en-US" altLang="zh-TW" sz="1600" dirty="0" smtClean="0">
                <a:latin typeface="Consolas" charset="0"/>
                <a:ea typeface="Consolas" charset="0"/>
                <a:cs typeface="Consolas" charset="0"/>
              </a:rPr>
              <a:t>Output:</a:t>
            </a:r>
            <a:r>
              <a:rPr lang="zh-TW" altLang="en-US" sz="16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TW" sz="1600" dirty="0" smtClean="0"/>
              <a:t> </a:t>
            </a:r>
            <a:endParaRPr lang="en-US" altLang="zh-TW" sz="1600" dirty="0" smtClean="0"/>
          </a:p>
          <a:p>
            <a:pPr marL="114300" indent="0">
              <a:buNone/>
            </a:pPr>
            <a:r>
              <a:rPr lang="en-US" altLang="zh-TW" sz="1600" dirty="0" smtClean="0"/>
              <a:t>11</a:t>
            </a:r>
          </a:p>
          <a:p>
            <a:pPr marL="114300" indent="0">
              <a:buNone/>
            </a:pPr>
            <a:r>
              <a:rPr lang="en-US" altLang="zh-TW" sz="1600" dirty="0" smtClean="0"/>
              <a:t>11</a:t>
            </a:r>
            <a:endParaRPr lang="mr-IN" altLang="zh-TW" sz="1600" dirty="0"/>
          </a:p>
          <a:p>
            <a:pPr marL="114300" indent="0">
              <a:buNone/>
            </a:pP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34293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Microsoft JhengHei" charset="-120"/>
                <a:ea typeface="Microsoft JhengHei" charset="-120"/>
                <a:cs typeface="Microsoft JhengHei" charset="-120"/>
              </a:rPr>
              <a:t>人們想做的事 v.s. 電腦幫你做的事</a:t>
            </a:r>
            <a:endParaRPr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2424600" y="3791925"/>
            <a:ext cx="2147400" cy="13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哲</a:t>
            </a:r>
            <a:r>
              <a:rPr lang="zh-TW" altLang="en-US" sz="1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分</a:t>
            </a:r>
            <a:r>
              <a:rPr lang="zh-TW" sz="1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a</a:t>
            </a:r>
            <a:r>
              <a:rPr lang="zh-TW" sz="1600" dirty="0">
                <a:latin typeface="Microsoft JhengHei" charset="-120"/>
                <a:ea typeface="Microsoft JhengHei" charset="-120"/>
                <a:cs typeface="Microsoft JhengHei" charset="-120"/>
              </a:rPr>
              <a:t>會計小考.xls</a:t>
            </a:r>
            <a:endParaRPr sz="16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68" name="Shape 68" descr="圖像裡可能有許貴花、特寫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048000"/>
            <a:ext cx="1903400" cy="1906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Shape 69"/>
          <p:cNvCxnSpPr/>
          <p:nvPr/>
        </p:nvCxnSpPr>
        <p:spPr>
          <a:xfrm>
            <a:off x="619925" y="3791925"/>
            <a:ext cx="1219200" cy="0"/>
          </a:xfrm>
          <a:prstGeom prst="straightConnector1">
            <a:avLst/>
          </a:prstGeom>
          <a:noFill/>
          <a:ln w="1143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1" name="Shape 71" descr="「excel logo png」的圖片搜尋結果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4542" y="3048000"/>
            <a:ext cx="812772" cy="79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圖說文字 1"/>
          <p:cNvSpPr/>
          <p:nvPr/>
        </p:nvSpPr>
        <p:spPr>
          <a:xfrm>
            <a:off x="505817" y="1885001"/>
            <a:ext cx="1515165" cy="895624"/>
          </a:xfrm>
          <a:prstGeom prst="wedgeRectCallout">
            <a:avLst>
              <a:gd name="adj1" fmla="val -20204"/>
              <a:gd name="adj2" fmla="val 7526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計算這個 </a:t>
            </a:r>
            <a:r>
              <a:rPr kumimoji="1" lang="en-US" altLang="zh-TW" dirty="0" smtClean="0"/>
              <a:t>Excel</a:t>
            </a:r>
            <a:r>
              <a:rPr kumimoji="1" lang="zh-TW" altLang="en-US" dirty="0" smtClean="0"/>
              <a:t> 檔案裡面各個</a:t>
            </a:r>
            <a:endParaRPr kumimoji="1" lang="en-US" altLang="zh-TW" dirty="0" smtClean="0"/>
          </a:p>
          <a:p>
            <a:pPr algn="ctr"/>
            <a:r>
              <a:rPr kumimoji="1" lang="zh-TW" altLang="en-US" dirty="0" smtClean="0"/>
              <a:t>公司的財務報表</a:t>
            </a:r>
            <a:endParaRPr kumimoji="1" lang="zh-TW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Review</a:t>
            </a:r>
            <a:r>
              <a:rPr kumimoji="1" lang="zh-TW" altLang="en-US" dirty="0"/>
              <a:t> </a:t>
            </a:r>
            <a:r>
              <a:rPr kumimoji="1" lang="en-US" altLang="zh-TW" dirty="0"/>
              <a:t>concepts</a:t>
            </a:r>
            <a:r>
              <a:rPr kumimoji="1" lang="zh-TW" altLang="en-US" dirty="0"/>
              <a:t> </a:t>
            </a:r>
            <a:r>
              <a:rPr kumimoji="1" lang="en-US" altLang="zh-TW" dirty="0"/>
              <a:t>on</a:t>
            </a:r>
            <a:r>
              <a:rPr kumimoji="1" lang="zh-TW" altLang="en-US" dirty="0"/>
              <a:t> </a:t>
            </a:r>
            <a:r>
              <a:rPr kumimoji="1" lang="en-US" altLang="zh-TW" dirty="0"/>
              <a:t>Mon.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Difference</a:t>
            </a:r>
            <a:r>
              <a:rPr kumimoji="1" lang="zh-TW" altLang="en-US" dirty="0"/>
              <a:t> </a:t>
            </a:r>
            <a:r>
              <a:rPr kumimoji="1" lang="en-US" altLang="zh-TW" dirty="0"/>
              <a:t>between</a:t>
            </a:r>
            <a:r>
              <a:rPr kumimoji="1" lang="zh-TW" altLang="en-US" dirty="0"/>
              <a:t>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++</a:t>
            </a:r>
            <a:r>
              <a:rPr kumimoji="1" lang="zh-TW" altLang="en-US" dirty="0"/>
              <a:t> </a:t>
            </a:r>
            <a:r>
              <a:rPr kumimoji="1" lang="en-US" altLang="zh-TW" dirty="0"/>
              <a:t>and</a:t>
            </a:r>
            <a:r>
              <a:rPr kumimoji="1" lang="zh-TW" altLang="en-US" dirty="0"/>
              <a:t> 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++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endParaRPr kumimoji="1" lang="en-US" altLang="zh-TW" dirty="0">
              <a:latin typeface="Consolas" charset="0"/>
              <a:ea typeface="Consolas" charset="0"/>
              <a:cs typeface="Consolas" charset="0"/>
            </a:endParaRPr>
          </a:p>
          <a:p>
            <a:endParaRPr lang="mr-IN" altLang="zh-TW" b="1" dirty="0"/>
          </a:p>
          <a:p>
            <a:pPr marL="114300" indent="0">
              <a:buNone/>
            </a:pPr>
            <a:r>
              <a:rPr lang="mr-IN" altLang="zh-TW" sz="1600" dirty="0">
                <a:solidFill>
                  <a:srgbClr val="BC7A00"/>
                </a:solidFill>
                <a:latin typeface="Consolas" charset="0"/>
                <a:ea typeface="Consolas" charset="0"/>
                <a:cs typeface="Consolas" charset="0"/>
              </a:rPr>
              <a:t>#</a:t>
            </a:r>
            <a:r>
              <a:rPr lang="mr-IN" altLang="zh-TW" sz="1600" dirty="0" err="1">
                <a:solidFill>
                  <a:srgbClr val="BC7A00"/>
                </a:solidFill>
                <a:latin typeface="Consolas" charset="0"/>
                <a:ea typeface="Consolas" charset="0"/>
                <a:cs typeface="Consolas" charset="0"/>
              </a:rPr>
              <a:t>include</a:t>
            </a:r>
            <a:r>
              <a:rPr lang="mr-IN" altLang="zh-TW" sz="1600" dirty="0">
                <a:solidFill>
                  <a:srgbClr val="BC7A00"/>
                </a:solidFill>
                <a:latin typeface="Consolas" charset="0"/>
                <a:ea typeface="Consolas" charset="0"/>
                <a:cs typeface="Consolas" charset="0"/>
              </a:rPr>
              <a:t> &lt;</a:t>
            </a:r>
            <a:r>
              <a:rPr lang="mr-IN" altLang="zh-TW" sz="1600" dirty="0" err="1">
                <a:solidFill>
                  <a:srgbClr val="BC7A00"/>
                </a:solidFill>
                <a:latin typeface="Consolas" charset="0"/>
                <a:ea typeface="Consolas" charset="0"/>
                <a:cs typeface="Consolas" charset="0"/>
              </a:rPr>
              <a:t>stdio.h</a:t>
            </a:r>
            <a:r>
              <a:rPr lang="mr-IN" altLang="zh-TW" sz="1600" dirty="0">
                <a:solidFill>
                  <a:srgbClr val="BC7A00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mr-IN" altLang="zh-TW" sz="16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altLang="zh-TW" sz="1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114300" indent="0">
              <a:buNone/>
            </a:pPr>
            <a:r>
              <a:rPr lang="mr-IN" altLang="zh-TW" sz="1600" dirty="0" err="1" smtClean="0">
                <a:solidFill>
                  <a:srgbClr val="B0004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mr-IN" altLang="zh-TW" sz="16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TW" sz="16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main</a:t>
            </a:r>
            <a:r>
              <a:rPr lang="mr-IN" altLang="zh-TW" sz="1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altLang="zh-TW" sz="1600" dirty="0" err="1">
                <a:solidFill>
                  <a:srgbClr val="B00040"/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mr-IN" altLang="zh-TW" sz="1600" dirty="0">
                <a:latin typeface="Consolas" charset="0"/>
                <a:ea typeface="Consolas" charset="0"/>
                <a:cs typeface="Consolas" charset="0"/>
              </a:rPr>
              <a:t>) { </a:t>
            </a:r>
            <a:endParaRPr lang="en-US" altLang="zh-TW" sz="1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114300" indent="0">
              <a:buNone/>
            </a:pPr>
            <a:r>
              <a:rPr lang="zh-TW" altLang="en-US" sz="1600" dirty="0" smtClean="0">
                <a:solidFill>
                  <a:srgbClr val="B0004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mr-IN" altLang="zh-TW" sz="1600" dirty="0" err="1" smtClean="0">
                <a:solidFill>
                  <a:srgbClr val="B0004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mr-IN" altLang="zh-TW" sz="16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TW" sz="1600" dirty="0" err="1"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mr-IN" altLang="zh-TW" sz="1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TW" sz="1600" dirty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altLang="zh-TW" sz="1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TW" sz="1600" dirty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10</a:t>
            </a:r>
            <a:r>
              <a:rPr lang="mr-IN" altLang="zh-TW" sz="1600" dirty="0">
                <a:latin typeface="Consolas" charset="0"/>
                <a:ea typeface="Consolas" charset="0"/>
                <a:cs typeface="Consolas" charset="0"/>
              </a:rPr>
              <a:t>; </a:t>
            </a:r>
            <a:endParaRPr lang="en-US" altLang="zh-TW" sz="1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114300" indent="0">
              <a:buNone/>
            </a:pPr>
            <a:r>
              <a:rPr lang="zh-TW" altLang="en-US" sz="1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zh-TW" altLang="en-US" sz="16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mr-IN" altLang="zh-TW" sz="1600" dirty="0" err="1" smtClean="0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mr-IN" altLang="zh-TW" sz="16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altLang="zh-TW" sz="1600" dirty="0" smtClean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altLang="zh-TW" sz="1600" dirty="0" err="1" smtClean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mr-IN" altLang="zh-TW" sz="1600" dirty="0" smtClean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mr-IN" altLang="zh-TW" sz="1600" dirty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%</a:t>
            </a:r>
            <a:r>
              <a:rPr lang="mr-IN" altLang="zh-TW" sz="1600" dirty="0" err="1" smtClean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en-US" altLang="zh-TW" sz="1600" dirty="0" smtClean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\n</a:t>
            </a:r>
            <a:r>
              <a:rPr lang="mr-IN" altLang="zh-TW" sz="1600" dirty="0" smtClean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altLang="zh-TW" sz="1600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mr-IN" altLang="zh-TW" sz="1600" dirty="0" err="1" smtClean="0"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en-US" altLang="zh-TW" sz="1600" dirty="0" smtClean="0">
                <a:latin typeface="Consolas" charset="0"/>
                <a:ea typeface="Consolas" charset="0"/>
                <a:cs typeface="Consolas" charset="0"/>
              </a:rPr>
              <a:t>++</a:t>
            </a:r>
            <a:r>
              <a:rPr lang="mr-IN" altLang="zh-TW" sz="1600" dirty="0" smtClean="0">
                <a:latin typeface="Consolas" charset="0"/>
                <a:ea typeface="Consolas" charset="0"/>
                <a:cs typeface="Consolas" charset="0"/>
              </a:rPr>
              <a:t>); </a:t>
            </a:r>
            <a:endParaRPr lang="en-US" altLang="zh-TW" sz="1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114300" indent="0">
              <a:buNone/>
            </a:pPr>
            <a:r>
              <a:rPr lang="zh-TW" altLang="en-US" sz="1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zh-TW" altLang="en-US" sz="16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zh-TW" sz="1600" dirty="0" err="1" smtClean="0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zh-TW" sz="16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altLang="zh-TW" sz="1600" dirty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altLang="zh-TW" sz="1600" dirty="0" err="1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mr-IN" altLang="zh-TW" sz="1600" dirty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 = %</a:t>
            </a:r>
            <a:r>
              <a:rPr lang="mr-IN" altLang="zh-TW" sz="1600" dirty="0" err="1" smtClean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en-US" altLang="zh-TW" sz="1600" dirty="0" smtClean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\n</a:t>
            </a:r>
            <a:r>
              <a:rPr lang="mr-IN" altLang="zh-TW" sz="1600" dirty="0" smtClean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altLang="zh-TW" sz="1600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mr-IN" altLang="zh-TW" sz="1600" dirty="0" err="1" smtClean="0"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en-US" altLang="zh-TW" sz="16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r>
              <a:rPr lang="mr-IN" altLang="zh-TW" sz="16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altLang="zh-TW" sz="1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114300" indent="0">
              <a:buNone/>
            </a:pPr>
            <a:r>
              <a:rPr lang="zh-TW" altLang="en-US" sz="1600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zh-TW" altLang="en-US" sz="1600" b="1" dirty="0" smtClean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mr-IN" altLang="zh-TW" sz="1600" b="1" dirty="0" err="1" smtClean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mr-IN" altLang="zh-TW" sz="16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altLang="zh-TW" sz="1600" dirty="0" smtClean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  <a:r>
              <a:rPr lang="mr-IN" altLang="zh-TW" sz="1600" dirty="0">
                <a:latin typeface="Consolas" charset="0"/>
                <a:ea typeface="Consolas" charset="0"/>
                <a:cs typeface="Consolas" charset="0"/>
              </a:rPr>
              <a:t>); </a:t>
            </a:r>
            <a:endParaRPr lang="en-US" altLang="zh-TW" sz="1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114300" indent="0">
              <a:buNone/>
            </a:pPr>
            <a:r>
              <a:rPr lang="mr-IN" altLang="zh-TW" sz="16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altLang="zh-TW" sz="1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114300" indent="0">
              <a:buNone/>
            </a:pPr>
            <a:endParaRPr lang="en-US" altLang="zh-TW" sz="1600" dirty="0">
              <a:latin typeface="Consolas" charset="0"/>
              <a:ea typeface="Consolas" charset="0"/>
              <a:cs typeface="Consolas" charset="0"/>
            </a:endParaRPr>
          </a:p>
          <a:p>
            <a:pPr marL="114300" indent="0">
              <a:buNone/>
            </a:pPr>
            <a:r>
              <a:rPr lang="en-US" altLang="zh-TW" sz="1600" dirty="0" smtClean="0">
                <a:latin typeface="Consolas" charset="0"/>
                <a:ea typeface="Consolas" charset="0"/>
                <a:cs typeface="Consolas" charset="0"/>
              </a:rPr>
              <a:t>Output:</a:t>
            </a:r>
            <a:r>
              <a:rPr lang="zh-TW" altLang="en-US" sz="16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endParaRPr lang="mr-IN" altLang="zh-TW" sz="1600" dirty="0"/>
          </a:p>
          <a:p>
            <a:pPr marL="114300" indent="0">
              <a:buNone/>
            </a:pP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355024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Review</a:t>
            </a:r>
            <a:r>
              <a:rPr kumimoji="1" lang="zh-TW" altLang="en-US" dirty="0"/>
              <a:t> </a:t>
            </a:r>
            <a:r>
              <a:rPr kumimoji="1" lang="en-US" altLang="zh-TW" dirty="0"/>
              <a:t>concepts</a:t>
            </a:r>
            <a:r>
              <a:rPr kumimoji="1" lang="zh-TW" altLang="en-US" dirty="0"/>
              <a:t> </a:t>
            </a:r>
            <a:r>
              <a:rPr kumimoji="1" lang="en-US" altLang="zh-TW" dirty="0"/>
              <a:t>on</a:t>
            </a:r>
            <a:r>
              <a:rPr kumimoji="1" lang="zh-TW" altLang="en-US" dirty="0"/>
              <a:t> </a:t>
            </a:r>
            <a:r>
              <a:rPr kumimoji="1" lang="en-US" altLang="zh-TW" dirty="0"/>
              <a:t>Mon.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Difference</a:t>
            </a:r>
            <a:r>
              <a:rPr kumimoji="1" lang="zh-TW" altLang="en-US" dirty="0"/>
              <a:t> </a:t>
            </a:r>
            <a:r>
              <a:rPr kumimoji="1" lang="en-US" altLang="zh-TW" dirty="0"/>
              <a:t>between</a:t>
            </a:r>
            <a:r>
              <a:rPr kumimoji="1" lang="zh-TW" altLang="en-US" dirty="0"/>
              <a:t>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++</a:t>
            </a:r>
            <a:r>
              <a:rPr kumimoji="1" lang="zh-TW" altLang="en-US" dirty="0"/>
              <a:t> </a:t>
            </a:r>
            <a:r>
              <a:rPr kumimoji="1" lang="en-US" altLang="zh-TW" dirty="0"/>
              <a:t>and</a:t>
            </a:r>
            <a:r>
              <a:rPr kumimoji="1" lang="zh-TW" altLang="en-US" dirty="0"/>
              <a:t> 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++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endParaRPr kumimoji="1" lang="en-US" altLang="zh-TW" dirty="0">
              <a:latin typeface="Consolas" charset="0"/>
              <a:ea typeface="Consolas" charset="0"/>
              <a:cs typeface="Consolas" charset="0"/>
            </a:endParaRPr>
          </a:p>
          <a:p>
            <a:endParaRPr lang="mr-IN" altLang="zh-TW" b="1" dirty="0"/>
          </a:p>
          <a:p>
            <a:pPr marL="114300" indent="0">
              <a:buNone/>
            </a:pPr>
            <a:r>
              <a:rPr lang="mr-IN" altLang="zh-TW" sz="1600" dirty="0">
                <a:solidFill>
                  <a:srgbClr val="BC7A00"/>
                </a:solidFill>
                <a:latin typeface="Consolas" charset="0"/>
                <a:ea typeface="Consolas" charset="0"/>
                <a:cs typeface="Consolas" charset="0"/>
              </a:rPr>
              <a:t>#</a:t>
            </a:r>
            <a:r>
              <a:rPr lang="mr-IN" altLang="zh-TW" sz="1600" dirty="0" err="1">
                <a:solidFill>
                  <a:srgbClr val="BC7A00"/>
                </a:solidFill>
                <a:latin typeface="Consolas" charset="0"/>
                <a:ea typeface="Consolas" charset="0"/>
                <a:cs typeface="Consolas" charset="0"/>
              </a:rPr>
              <a:t>include</a:t>
            </a:r>
            <a:r>
              <a:rPr lang="mr-IN" altLang="zh-TW" sz="1600" dirty="0">
                <a:solidFill>
                  <a:srgbClr val="BC7A00"/>
                </a:solidFill>
                <a:latin typeface="Consolas" charset="0"/>
                <a:ea typeface="Consolas" charset="0"/>
                <a:cs typeface="Consolas" charset="0"/>
              </a:rPr>
              <a:t> &lt;</a:t>
            </a:r>
            <a:r>
              <a:rPr lang="mr-IN" altLang="zh-TW" sz="1600" dirty="0" err="1">
                <a:solidFill>
                  <a:srgbClr val="BC7A00"/>
                </a:solidFill>
                <a:latin typeface="Consolas" charset="0"/>
                <a:ea typeface="Consolas" charset="0"/>
                <a:cs typeface="Consolas" charset="0"/>
              </a:rPr>
              <a:t>stdio.h</a:t>
            </a:r>
            <a:r>
              <a:rPr lang="mr-IN" altLang="zh-TW" sz="1600" dirty="0">
                <a:solidFill>
                  <a:srgbClr val="BC7A00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mr-IN" altLang="zh-TW" sz="16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altLang="zh-TW" sz="1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114300" indent="0">
              <a:buNone/>
            </a:pPr>
            <a:r>
              <a:rPr lang="mr-IN" altLang="zh-TW" sz="1600" dirty="0" err="1" smtClean="0">
                <a:solidFill>
                  <a:srgbClr val="B0004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mr-IN" altLang="zh-TW" sz="16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TW" sz="16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main</a:t>
            </a:r>
            <a:r>
              <a:rPr lang="mr-IN" altLang="zh-TW" sz="1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altLang="zh-TW" sz="1600" dirty="0" err="1">
                <a:solidFill>
                  <a:srgbClr val="B00040"/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mr-IN" altLang="zh-TW" sz="1600" dirty="0">
                <a:latin typeface="Consolas" charset="0"/>
                <a:ea typeface="Consolas" charset="0"/>
                <a:cs typeface="Consolas" charset="0"/>
              </a:rPr>
              <a:t>) { </a:t>
            </a:r>
            <a:endParaRPr lang="en-US" altLang="zh-TW" sz="1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114300" indent="0">
              <a:buNone/>
            </a:pPr>
            <a:r>
              <a:rPr lang="zh-TW" altLang="en-US" sz="1600" dirty="0" smtClean="0">
                <a:solidFill>
                  <a:srgbClr val="B0004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mr-IN" altLang="zh-TW" sz="1600" dirty="0" err="1" smtClean="0">
                <a:solidFill>
                  <a:srgbClr val="B0004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mr-IN" altLang="zh-TW" sz="16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TW" sz="1600" dirty="0" err="1"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mr-IN" altLang="zh-TW" sz="1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TW" sz="1600" dirty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altLang="zh-TW" sz="1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TW" sz="1600" dirty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10</a:t>
            </a:r>
            <a:r>
              <a:rPr lang="mr-IN" altLang="zh-TW" sz="1600" dirty="0">
                <a:latin typeface="Consolas" charset="0"/>
                <a:ea typeface="Consolas" charset="0"/>
                <a:cs typeface="Consolas" charset="0"/>
              </a:rPr>
              <a:t>; </a:t>
            </a:r>
            <a:endParaRPr lang="en-US" altLang="zh-TW" sz="1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114300" indent="0">
              <a:buNone/>
            </a:pPr>
            <a:r>
              <a:rPr lang="zh-TW" altLang="en-US" sz="1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zh-TW" altLang="en-US" sz="16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mr-IN" altLang="zh-TW" sz="1600" dirty="0" err="1" smtClean="0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mr-IN" altLang="zh-TW" sz="16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altLang="zh-TW" sz="1600" dirty="0" smtClean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altLang="zh-TW" sz="1600" dirty="0" err="1" smtClean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mr-IN" altLang="zh-TW" sz="1600" dirty="0" smtClean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mr-IN" altLang="zh-TW" sz="1600" dirty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%</a:t>
            </a:r>
            <a:r>
              <a:rPr lang="mr-IN" altLang="zh-TW" sz="1600" dirty="0" err="1" smtClean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en-US" altLang="zh-TW" sz="1600" dirty="0" smtClean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\n</a:t>
            </a:r>
            <a:r>
              <a:rPr lang="mr-IN" altLang="zh-TW" sz="1600" dirty="0" smtClean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altLang="zh-TW" sz="1600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mr-IN" altLang="zh-TW" sz="1600" dirty="0" err="1" smtClean="0"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en-US" altLang="zh-TW" sz="1600" dirty="0" smtClean="0">
                <a:latin typeface="Consolas" charset="0"/>
                <a:ea typeface="Consolas" charset="0"/>
                <a:cs typeface="Consolas" charset="0"/>
              </a:rPr>
              <a:t>++</a:t>
            </a:r>
            <a:r>
              <a:rPr lang="mr-IN" altLang="zh-TW" sz="1600" dirty="0" smtClean="0">
                <a:latin typeface="Consolas" charset="0"/>
                <a:ea typeface="Consolas" charset="0"/>
                <a:cs typeface="Consolas" charset="0"/>
              </a:rPr>
              <a:t>); </a:t>
            </a:r>
            <a:endParaRPr lang="en-US" altLang="zh-TW" sz="1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114300" indent="0">
              <a:buNone/>
            </a:pPr>
            <a:r>
              <a:rPr lang="zh-TW" altLang="en-US" sz="1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zh-TW" altLang="en-US" sz="16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zh-TW" sz="1600" dirty="0" err="1" smtClean="0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zh-TW" sz="16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altLang="zh-TW" sz="1600" dirty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altLang="zh-TW" sz="1600" dirty="0" err="1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mr-IN" altLang="zh-TW" sz="1600" dirty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 = %</a:t>
            </a:r>
            <a:r>
              <a:rPr lang="mr-IN" altLang="zh-TW" sz="1600" dirty="0" err="1" smtClean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en-US" altLang="zh-TW" sz="1600" dirty="0" smtClean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\n</a:t>
            </a:r>
            <a:r>
              <a:rPr lang="mr-IN" altLang="zh-TW" sz="1600" dirty="0" smtClean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altLang="zh-TW" sz="1600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mr-IN" altLang="zh-TW" sz="1600" dirty="0" err="1" smtClean="0"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en-US" altLang="zh-TW" sz="16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r>
              <a:rPr lang="mr-IN" altLang="zh-TW" sz="16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altLang="zh-TW" sz="1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114300" indent="0">
              <a:buNone/>
            </a:pPr>
            <a:r>
              <a:rPr lang="zh-TW" altLang="en-US" sz="1600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zh-TW" altLang="en-US" sz="1600" b="1" dirty="0" smtClean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mr-IN" altLang="zh-TW" sz="1600" b="1" dirty="0" err="1" smtClean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mr-IN" altLang="zh-TW" sz="16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altLang="zh-TW" sz="1600" dirty="0" smtClean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  <a:r>
              <a:rPr lang="mr-IN" altLang="zh-TW" sz="1600" dirty="0">
                <a:latin typeface="Consolas" charset="0"/>
                <a:ea typeface="Consolas" charset="0"/>
                <a:cs typeface="Consolas" charset="0"/>
              </a:rPr>
              <a:t>); </a:t>
            </a:r>
            <a:endParaRPr lang="en-US" altLang="zh-TW" sz="1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114300" indent="0">
              <a:buNone/>
            </a:pPr>
            <a:r>
              <a:rPr lang="mr-IN" altLang="zh-TW" sz="16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altLang="zh-TW" sz="1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114300" indent="0">
              <a:buNone/>
            </a:pPr>
            <a:endParaRPr lang="en-US" altLang="zh-TW" sz="1600" dirty="0">
              <a:latin typeface="Consolas" charset="0"/>
              <a:ea typeface="Consolas" charset="0"/>
              <a:cs typeface="Consolas" charset="0"/>
            </a:endParaRPr>
          </a:p>
          <a:p>
            <a:pPr marL="114300" indent="0">
              <a:buNone/>
            </a:pPr>
            <a:r>
              <a:rPr lang="en-US" altLang="zh-TW" sz="1600" dirty="0" smtClean="0">
                <a:latin typeface="Consolas" charset="0"/>
                <a:ea typeface="Consolas" charset="0"/>
                <a:cs typeface="Consolas" charset="0"/>
              </a:rPr>
              <a:t>Output:</a:t>
            </a:r>
            <a:r>
              <a:rPr lang="zh-TW" altLang="en-US" sz="16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altLang="zh-TW" sz="1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114300" indent="0">
              <a:buNone/>
            </a:pPr>
            <a:r>
              <a:rPr lang="en-US" altLang="zh-TW" sz="1600" dirty="0" smtClean="0"/>
              <a:t>10</a:t>
            </a:r>
          </a:p>
          <a:p>
            <a:pPr marL="114300" indent="0">
              <a:buNone/>
            </a:pPr>
            <a:r>
              <a:rPr lang="en-US" altLang="zh-TW" sz="1600" dirty="0" smtClean="0"/>
              <a:t>11</a:t>
            </a:r>
          </a:p>
          <a:p>
            <a:pPr marL="114300" indent="0">
              <a:buNone/>
            </a:pPr>
            <a:endParaRPr lang="mr-IN" altLang="zh-TW" sz="1600" dirty="0"/>
          </a:p>
          <a:p>
            <a:pPr marL="114300" indent="0">
              <a:buNone/>
            </a:pP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570085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Review</a:t>
            </a:r>
            <a:r>
              <a:rPr kumimoji="1" lang="zh-TW" altLang="en-US" dirty="0"/>
              <a:t> </a:t>
            </a:r>
            <a:r>
              <a:rPr kumimoji="1" lang="en-US" altLang="zh-TW" dirty="0"/>
              <a:t>concepts</a:t>
            </a:r>
            <a:r>
              <a:rPr kumimoji="1" lang="zh-TW" altLang="en-US" dirty="0"/>
              <a:t> </a:t>
            </a:r>
            <a:r>
              <a:rPr kumimoji="1" lang="en-US" altLang="zh-TW" dirty="0"/>
              <a:t>on</a:t>
            </a:r>
            <a:r>
              <a:rPr kumimoji="1" lang="zh-TW" altLang="en-US" dirty="0"/>
              <a:t> </a:t>
            </a:r>
            <a:r>
              <a:rPr kumimoji="1" lang="en-US" altLang="zh-TW" dirty="0"/>
              <a:t>Mon.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Difference</a:t>
            </a:r>
            <a:r>
              <a:rPr kumimoji="1" lang="zh-TW" altLang="en-US" dirty="0"/>
              <a:t> </a:t>
            </a:r>
            <a:r>
              <a:rPr kumimoji="1" lang="en-US" altLang="zh-TW" dirty="0"/>
              <a:t>between</a:t>
            </a:r>
            <a:r>
              <a:rPr kumimoji="1" lang="zh-TW" altLang="en-US" dirty="0"/>
              <a:t>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++</a:t>
            </a:r>
            <a:r>
              <a:rPr kumimoji="1" lang="zh-TW" altLang="en-US" dirty="0"/>
              <a:t> </a:t>
            </a:r>
            <a:r>
              <a:rPr kumimoji="1" lang="en-US" altLang="zh-TW" dirty="0"/>
              <a:t>and</a:t>
            </a:r>
            <a:r>
              <a:rPr kumimoji="1" lang="zh-TW" altLang="en-US" dirty="0"/>
              <a:t> 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++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endParaRPr kumimoji="1" lang="en-US" altLang="zh-TW" dirty="0">
              <a:latin typeface="Consolas" charset="0"/>
              <a:ea typeface="Consolas" charset="0"/>
              <a:cs typeface="Consolas" charset="0"/>
            </a:endParaRPr>
          </a:p>
          <a:p>
            <a:endParaRPr lang="mr-IN" altLang="zh-TW" sz="1600" b="1" dirty="0"/>
          </a:p>
          <a:p>
            <a:pPr marL="114300" indent="0">
              <a:buNone/>
            </a:pPr>
            <a:r>
              <a:rPr lang="mr-IN" altLang="zh-TW" sz="1600" dirty="0">
                <a:solidFill>
                  <a:srgbClr val="BC7A00"/>
                </a:solidFill>
                <a:latin typeface="Consolas" charset="0"/>
                <a:ea typeface="Consolas" charset="0"/>
                <a:cs typeface="Consolas" charset="0"/>
              </a:rPr>
              <a:t>#</a:t>
            </a:r>
            <a:r>
              <a:rPr lang="mr-IN" altLang="zh-TW" sz="1600" dirty="0" err="1">
                <a:solidFill>
                  <a:srgbClr val="BC7A00"/>
                </a:solidFill>
                <a:latin typeface="Consolas" charset="0"/>
                <a:ea typeface="Consolas" charset="0"/>
                <a:cs typeface="Consolas" charset="0"/>
              </a:rPr>
              <a:t>include</a:t>
            </a:r>
            <a:r>
              <a:rPr lang="mr-IN" altLang="zh-TW" sz="1600" dirty="0">
                <a:solidFill>
                  <a:srgbClr val="BC7A00"/>
                </a:solidFill>
                <a:latin typeface="Consolas" charset="0"/>
                <a:ea typeface="Consolas" charset="0"/>
                <a:cs typeface="Consolas" charset="0"/>
              </a:rPr>
              <a:t> &lt;</a:t>
            </a:r>
            <a:r>
              <a:rPr lang="mr-IN" altLang="zh-TW" sz="1600" dirty="0" err="1">
                <a:solidFill>
                  <a:srgbClr val="BC7A00"/>
                </a:solidFill>
                <a:latin typeface="Consolas" charset="0"/>
                <a:ea typeface="Consolas" charset="0"/>
                <a:cs typeface="Consolas" charset="0"/>
              </a:rPr>
              <a:t>stdio.h</a:t>
            </a:r>
            <a:r>
              <a:rPr lang="mr-IN" altLang="zh-TW" sz="1600" dirty="0">
                <a:solidFill>
                  <a:srgbClr val="BC7A00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mr-IN" altLang="zh-TW" sz="16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altLang="zh-TW" sz="1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114300" indent="0">
              <a:buNone/>
            </a:pPr>
            <a:r>
              <a:rPr lang="mr-IN" altLang="zh-TW" sz="1600" dirty="0" err="1" smtClean="0">
                <a:solidFill>
                  <a:srgbClr val="B0004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mr-IN" altLang="zh-TW" sz="16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TW" sz="16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main</a:t>
            </a:r>
            <a:r>
              <a:rPr lang="mr-IN" altLang="zh-TW" sz="1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altLang="zh-TW" sz="1600" dirty="0" err="1">
                <a:solidFill>
                  <a:srgbClr val="B00040"/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mr-IN" altLang="zh-TW" sz="1600" dirty="0">
                <a:latin typeface="Consolas" charset="0"/>
                <a:ea typeface="Consolas" charset="0"/>
                <a:cs typeface="Consolas" charset="0"/>
              </a:rPr>
              <a:t>) { </a:t>
            </a:r>
            <a:endParaRPr lang="en-US" altLang="zh-TW" sz="1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114300" indent="0">
              <a:buNone/>
            </a:pPr>
            <a:r>
              <a:rPr lang="zh-TW" altLang="en-US" sz="1600" dirty="0">
                <a:solidFill>
                  <a:srgbClr val="B0004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zh-TW" altLang="en-US" sz="1600" dirty="0" smtClean="0">
                <a:solidFill>
                  <a:srgbClr val="B00040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mr-IN" altLang="zh-TW" sz="1600" dirty="0" err="1" smtClean="0">
                <a:solidFill>
                  <a:srgbClr val="B0004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mr-IN" altLang="zh-TW" sz="16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TW" sz="1600" dirty="0" err="1"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mr-IN" altLang="zh-TW" sz="1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TW" sz="1600" dirty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altLang="zh-TW" sz="1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TW" sz="1600" dirty="0" smtClean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10</a:t>
            </a:r>
            <a:r>
              <a:rPr lang="mr-IN" altLang="zh-TW" sz="1600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mr-IN" altLang="zh-TW" sz="1600" dirty="0" err="1" smtClean="0">
                <a:latin typeface="Consolas" charset="0"/>
                <a:ea typeface="Consolas" charset="0"/>
                <a:cs typeface="Consolas" charset="0"/>
              </a:rPr>
              <a:t>b</a:t>
            </a:r>
            <a:r>
              <a:rPr lang="mr-IN" altLang="zh-TW" sz="16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TW" sz="1600" dirty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altLang="zh-TW" sz="1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TW" sz="1600" dirty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20</a:t>
            </a:r>
            <a:r>
              <a:rPr lang="mr-IN" altLang="zh-TW" sz="1600" dirty="0">
                <a:latin typeface="Consolas" charset="0"/>
                <a:ea typeface="Consolas" charset="0"/>
                <a:cs typeface="Consolas" charset="0"/>
              </a:rPr>
              <a:t>; </a:t>
            </a:r>
            <a:endParaRPr lang="en-US" altLang="zh-TW" sz="1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114300" indent="0">
              <a:buNone/>
            </a:pPr>
            <a:r>
              <a:rPr lang="zh-TW" altLang="en-US" sz="1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zh-TW" altLang="en-US" sz="16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mr-IN" altLang="zh-TW" sz="1600" dirty="0" err="1" smtClean="0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mr-IN" altLang="zh-TW" sz="1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altLang="zh-TW" sz="1600" dirty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altLang="zh-TW" sz="1600" dirty="0" err="1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ab</a:t>
            </a:r>
            <a:r>
              <a:rPr lang="mr-IN" altLang="zh-TW" sz="1600" dirty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 = %</a:t>
            </a:r>
            <a:r>
              <a:rPr lang="mr-IN" altLang="zh-TW" sz="1600" dirty="0" err="1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mr-IN" altLang="zh-TW" sz="1600" dirty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mr-IN" altLang="zh-TW" sz="1600" dirty="0" err="1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mr-IN" altLang="zh-TW" sz="1600" dirty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 = %</a:t>
            </a:r>
            <a:r>
              <a:rPr lang="mr-IN" altLang="zh-TW" sz="1600" dirty="0" err="1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mr-IN" altLang="zh-TW" sz="1600" dirty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mr-IN" altLang="zh-TW" sz="1600" dirty="0" err="1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b</a:t>
            </a:r>
            <a:r>
              <a:rPr lang="mr-IN" altLang="zh-TW" sz="1600" dirty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 = %</a:t>
            </a:r>
            <a:r>
              <a:rPr lang="mr-IN" altLang="zh-TW" sz="1600" dirty="0" err="1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mr-IN" altLang="zh-TW" sz="1600" dirty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TW" sz="1600" b="1" dirty="0">
                <a:solidFill>
                  <a:srgbClr val="BB6622"/>
                </a:solidFill>
                <a:latin typeface="Consolas" charset="0"/>
                <a:ea typeface="Consolas" charset="0"/>
                <a:cs typeface="Consolas" charset="0"/>
              </a:rPr>
              <a:t>\</a:t>
            </a:r>
            <a:r>
              <a:rPr lang="mr-IN" altLang="zh-TW" sz="1600" b="1" dirty="0" err="1">
                <a:solidFill>
                  <a:srgbClr val="BB6622"/>
                </a:solidFill>
                <a:latin typeface="Consolas" charset="0"/>
                <a:ea typeface="Consolas" charset="0"/>
                <a:cs typeface="Consolas" charset="0"/>
              </a:rPr>
              <a:t>n</a:t>
            </a:r>
            <a:r>
              <a:rPr lang="mr-IN" altLang="zh-TW" sz="1600" dirty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altLang="zh-TW" sz="16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mr-IN" altLang="zh-TW" sz="1600" dirty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++</a:t>
            </a:r>
            <a:r>
              <a:rPr lang="mr-IN" altLang="zh-TW" sz="1600" dirty="0" err="1"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mr-IN" altLang="zh-TW" sz="1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TW" sz="1600" dirty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+</a:t>
            </a:r>
            <a:r>
              <a:rPr lang="mr-IN" altLang="zh-TW" sz="1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TW" sz="1600" dirty="0" err="1">
                <a:latin typeface="Consolas" charset="0"/>
                <a:ea typeface="Consolas" charset="0"/>
                <a:cs typeface="Consolas" charset="0"/>
              </a:rPr>
              <a:t>b</a:t>
            </a:r>
            <a:r>
              <a:rPr lang="mr-IN" altLang="zh-TW" sz="1600" dirty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mr-IN" altLang="zh-TW" sz="16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mr-IN" altLang="zh-TW" sz="1600" dirty="0" err="1"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mr-IN" altLang="zh-TW" sz="16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mr-IN" altLang="zh-TW" sz="1600" dirty="0" err="1">
                <a:latin typeface="Consolas" charset="0"/>
                <a:ea typeface="Consolas" charset="0"/>
                <a:cs typeface="Consolas" charset="0"/>
              </a:rPr>
              <a:t>b</a:t>
            </a:r>
            <a:r>
              <a:rPr lang="mr-IN" altLang="zh-TW" sz="1600" dirty="0">
                <a:latin typeface="Consolas" charset="0"/>
                <a:ea typeface="Consolas" charset="0"/>
                <a:cs typeface="Consolas" charset="0"/>
              </a:rPr>
              <a:t>); </a:t>
            </a:r>
            <a:endParaRPr lang="en-US" altLang="zh-TW" sz="1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114300" indent="0">
              <a:buNone/>
            </a:pPr>
            <a:r>
              <a:rPr lang="zh-TW" altLang="en-US" sz="1600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zh-TW" altLang="en-US" sz="1600" b="1" dirty="0" smtClean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mr-IN" altLang="zh-TW" sz="1600" b="1" dirty="0" err="1" smtClean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mr-IN" altLang="zh-TW" sz="16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altLang="zh-TW" sz="1600" dirty="0" smtClean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  <a:r>
              <a:rPr lang="mr-IN" altLang="zh-TW" sz="1600" dirty="0">
                <a:latin typeface="Consolas" charset="0"/>
                <a:ea typeface="Consolas" charset="0"/>
                <a:cs typeface="Consolas" charset="0"/>
              </a:rPr>
              <a:t>); </a:t>
            </a:r>
            <a:endParaRPr lang="en-US" altLang="zh-TW" sz="1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114300" indent="0">
              <a:buNone/>
            </a:pPr>
            <a:r>
              <a:rPr lang="mr-IN" altLang="zh-TW" sz="1600" dirty="0" smtClean="0">
                <a:latin typeface="Consolas" charset="0"/>
                <a:ea typeface="Consolas" charset="0"/>
                <a:cs typeface="Consolas" charset="0"/>
              </a:rPr>
              <a:t>} </a:t>
            </a:r>
            <a:endParaRPr lang="mr-IN" altLang="zh-TW" sz="1600" dirty="0">
              <a:latin typeface="Consolas" charset="0"/>
              <a:ea typeface="Consolas" charset="0"/>
              <a:cs typeface="Consolas" charset="0"/>
            </a:endParaRPr>
          </a:p>
          <a:p>
            <a:pPr marL="114300" indent="0">
              <a:buNone/>
            </a:pPr>
            <a:endParaRPr lang="en-US" altLang="zh-TW" sz="1600" dirty="0">
              <a:latin typeface="Consolas" charset="0"/>
              <a:ea typeface="Consolas" charset="0"/>
              <a:cs typeface="Consolas" charset="0"/>
            </a:endParaRPr>
          </a:p>
          <a:p>
            <a:pPr marL="114300" indent="0">
              <a:buNone/>
            </a:pPr>
            <a:r>
              <a:rPr lang="en-US" altLang="zh-TW" sz="1600" dirty="0" smtClean="0">
                <a:latin typeface="Consolas" charset="0"/>
                <a:ea typeface="Consolas" charset="0"/>
                <a:cs typeface="Consolas" charset="0"/>
              </a:rPr>
              <a:t>Output:</a:t>
            </a:r>
            <a:r>
              <a:rPr lang="zh-TW" altLang="en-US" sz="16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altLang="zh-TW" sz="1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114300" indent="0">
              <a:buNone/>
            </a:pPr>
            <a:r>
              <a:rPr lang="is-IS" altLang="zh-TW" sz="1600" dirty="0"/>
              <a:t>ab = </a:t>
            </a:r>
            <a:r>
              <a:rPr lang="en-US" altLang="zh-TW" sz="1600" dirty="0"/>
              <a:t>?</a:t>
            </a:r>
            <a:r>
              <a:rPr lang="is-IS" altLang="zh-TW" sz="1600" dirty="0" smtClean="0"/>
              <a:t>, </a:t>
            </a:r>
            <a:r>
              <a:rPr lang="is-IS" altLang="zh-TW" sz="1600" dirty="0"/>
              <a:t>a = </a:t>
            </a:r>
            <a:r>
              <a:rPr lang="en-US" altLang="zh-TW" sz="1600" dirty="0"/>
              <a:t>?</a:t>
            </a:r>
            <a:r>
              <a:rPr lang="is-IS" altLang="zh-TW" sz="1600" dirty="0" smtClean="0"/>
              <a:t>, </a:t>
            </a:r>
            <a:r>
              <a:rPr lang="is-IS" altLang="zh-TW" sz="1600" dirty="0"/>
              <a:t>b = </a:t>
            </a:r>
            <a:r>
              <a:rPr lang="en-US" altLang="zh-TW" sz="1600" dirty="0"/>
              <a:t>?</a:t>
            </a:r>
            <a:r>
              <a:rPr lang="is-IS" altLang="zh-TW" sz="1600" dirty="0" smtClean="0"/>
              <a:t> </a:t>
            </a:r>
            <a:endParaRPr lang="mr-IN" altLang="zh-TW" sz="1600" dirty="0"/>
          </a:p>
          <a:p>
            <a:pPr marL="114300" indent="0">
              <a:buNone/>
            </a:pP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7533959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Review</a:t>
            </a:r>
            <a:r>
              <a:rPr kumimoji="1" lang="zh-TW" altLang="en-US" dirty="0"/>
              <a:t> </a:t>
            </a:r>
            <a:r>
              <a:rPr kumimoji="1" lang="en-US" altLang="zh-TW" dirty="0"/>
              <a:t>concepts</a:t>
            </a:r>
            <a:r>
              <a:rPr kumimoji="1" lang="zh-TW" altLang="en-US" dirty="0"/>
              <a:t> </a:t>
            </a:r>
            <a:r>
              <a:rPr kumimoji="1" lang="en-US" altLang="zh-TW" dirty="0"/>
              <a:t>on</a:t>
            </a:r>
            <a:r>
              <a:rPr kumimoji="1" lang="zh-TW" altLang="en-US" dirty="0"/>
              <a:t> </a:t>
            </a:r>
            <a:r>
              <a:rPr kumimoji="1" lang="en-US" altLang="zh-TW" dirty="0"/>
              <a:t>Mon.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Difference</a:t>
            </a:r>
            <a:r>
              <a:rPr kumimoji="1" lang="zh-TW" altLang="en-US" dirty="0"/>
              <a:t> </a:t>
            </a:r>
            <a:r>
              <a:rPr kumimoji="1" lang="en-US" altLang="zh-TW" dirty="0"/>
              <a:t>between</a:t>
            </a:r>
            <a:r>
              <a:rPr kumimoji="1" lang="zh-TW" altLang="en-US" dirty="0"/>
              <a:t> 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++</a:t>
            </a:r>
            <a:r>
              <a:rPr kumimoji="1" lang="zh-TW" altLang="en-US" dirty="0"/>
              <a:t> </a:t>
            </a:r>
            <a:r>
              <a:rPr kumimoji="1" lang="en-US" altLang="zh-TW" dirty="0"/>
              <a:t>and</a:t>
            </a:r>
            <a:r>
              <a:rPr kumimoji="1" lang="zh-TW" altLang="en-US" dirty="0"/>
              <a:t> 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++</a:t>
            </a:r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i</a:t>
            </a:r>
            <a:endParaRPr kumimoji="1" lang="en-US" altLang="zh-TW" dirty="0">
              <a:latin typeface="Consolas" charset="0"/>
              <a:ea typeface="Consolas" charset="0"/>
              <a:cs typeface="Consolas" charset="0"/>
            </a:endParaRPr>
          </a:p>
          <a:p>
            <a:endParaRPr lang="mr-IN" altLang="zh-TW" sz="1600" b="1" dirty="0"/>
          </a:p>
          <a:p>
            <a:pPr marL="114300" indent="0">
              <a:buNone/>
            </a:pPr>
            <a:r>
              <a:rPr lang="mr-IN" altLang="zh-TW" sz="1600" dirty="0">
                <a:solidFill>
                  <a:srgbClr val="BC7A00"/>
                </a:solidFill>
                <a:latin typeface="Consolas" charset="0"/>
                <a:ea typeface="Consolas" charset="0"/>
                <a:cs typeface="Consolas" charset="0"/>
              </a:rPr>
              <a:t>#</a:t>
            </a:r>
            <a:r>
              <a:rPr lang="mr-IN" altLang="zh-TW" sz="1600" dirty="0" err="1">
                <a:solidFill>
                  <a:srgbClr val="BC7A00"/>
                </a:solidFill>
                <a:latin typeface="Consolas" charset="0"/>
                <a:ea typeface="Consolas" charset="0"/>
                <a:cs typeface="Consolas" charset="0"/>
              </a:rPr>
              <a:t>include</a:t>
            </a:r>
            <a:r>
              <a:rPr lang="mr-IN" altLang="zh-TW" sz="1600" dirty="0">
                <a:solidFill>
                  <a:srgbClr val="BC7A00"/>
                </a:solidFill>
                <a:latin typeface="Consolas" charset="0"/>
                <a:ea typeface="Consolas" charset="0"/>
                <a:cs typeface="Consolas" charset="0"/>
              </a:rPr>
              <a:t> &lt;</a:t>
            </a:r>
            <a:r>
              <a:rPr lang="mr-IN" altLang="zh-TW" sz="1600" dirty="0" err="1">
                <a:solidFill>
                  <a:srgbClr val="BC7A00"/>
                </a:solidFill>
                <a:latin typeface="Consolas" charset="0"/>
                <a:ea typeface="Consolas" charset="0"/>
                <a:cs typeface="Consolas" charset="0"/>
              </a:rPr>
              <a:t>stdio.h</a:t>
            </a:r>
            <a:r>
              <a:rPr lang="mr-IN" altLang="zh-TW" sz="1600" dirty="0">
                <a:solidFill>
                  <a:srgbClr val="BC7A00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mr-IN" altLang="zh-TW" sz="16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altLang="zh-TW" sz="1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114300" indent="0">
              <a:buNone/>
            </a:pPr>
            <a:r>
              <a:rPr lang="mr-IN" altLang="zh-TW" sz="1600" dirty="0" err="1" smtClean="0">
                <a:solidFill>
                  <a:srgbClr val="B0004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mr-IN" altLang="zh-TW" sz="16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TW" sz="1600" dirty="0" err="1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main</a:t>
            </a:r>
            <a:r>
              <a:rPr lang="mr-IN" altLang="zh-TW" sz="1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altLang="zh-TW" sz="1600" dirty="0" err="1">
                <a:solidFill>
                  <a:srgbClr val="B00040"/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mr-IN" altLang="zh-TW" sz="1600" dirty="0">
                <a:latin typeface="Consolas" charset="0"/>
                <a:ea typeface="Consolas" charset="0"/>
                <a:cs typeface="Consolas" charset="0"/>
              </a:rPr>
              <a:t>) { </a:t>
            </a:r>
            <a:endParaRPr lang="en-US" altLang="zh-TW" sz="1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114300" indent="0">
              <a:buNone/>
            </a:pPr>
            <a:r>
              <a:rPr lang="zh-TW" altLang="en-US" sz="1600" dirty="0">
                <a:solidFill>
                  <a:srgbClr val="B0004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zh-TW" altLang="en-US" sz="1600" dirty="0" smtClean="0">
                <a:solidFill>
                  <a:srgbClr val="B00040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mr-IN" altLang="zh-TW" sz="1600" dirty="0" err="1" smtClean="0">
                <a:solidFill>
                  <a:srgbClr val="B0004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mr-IN" altLang="zh-TW" sz="16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TW" sz="1600" dirty="0" err="1"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mr-IN" altLang="zh-TW" sz="1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TW" sz="1600" dirty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altLang="zh-TW" sz="1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TW" sz="1600" dirty="0" smtClean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10</a:t>
            </a:r>
            <a:r>
              <a:rPr lang="mr-IN" altLang="zh-TW" sz="1600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mr-IN" altLang="zh-TW" sz="1600" dirty="0" err="1" smtClean="0">
                <a:latin typeface="Consolas" charset="0"/>
                <a:ea typeface="Consolas" charset="0"/>
                <a:cs typeface="Consolas" charset="0"/>
              </a:rPr>
              <a:t>b</a:t>
            </a:r>
            <a:r>
              <a:rPr lang="mr-IN" altLang="zh-TW" sz="16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TW" sz="1600" dirty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altLang="zh-TW" sz="1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TW" sz="1600" dirty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20</a:t>
            </a:r>
            <a:r>
              <a:rPr lang="mr-IN" altLang="zh-TW" sz="1600" dirty="0">
                <a:latin typeface="Consolas" charset="0"/>
                <a:ea typeface="Consolas" charset="0"/>
                <a:cs typeface="Consolas" charset="0"/>
              </a:rPr>
              <a:t>; </a:t>
            </a:r>
            <a:endParaRPr lang="en-US" altLang="zh-TW" sz="1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114300" indent="0">
              <a:buNone/>
            </a:pPr>
            <a:r>
              <a:rPr lang="zh-TW" altLang="en-US" sz="1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zh-TW" altLang="en-US" sz="16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mr-IN" altLang="zh-TW" sz="1600" dirty="0" err="1" smtClean="0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mr-IN" altLang="zh-TW" sz="1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altLang="zh-TW" sz="1600" dirty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altLang="zh-TW" sz="1600" dirty="0" err="1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ab</a:t>
            </a:r>
            <a:r>
              <a:rPr lang="mr-IN" altLang="zh-TW" sz="1600" dirty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 = %</a:t>
            </a:r>
            <a:r>
              <a:rPr lang="mr-IN" altLang="zh-TW" sz="1600" dirty="0" err="1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mr-IN" altLang="zh-TW" sz="1600" dirty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mr-IN" altLang="zh-TW" sz="1600" dirty="0" err="1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mr-IN" altLang="zh-TW" sz="1600" dirty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 = %</a:t>
            </a:r>
            <a:r>
              <a:rPr lang="mr-IN" altLang="zh-TW" sz="1600" dirty="0" err="1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mr-IN" altLang="zh-TW" sz="1600" dirty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mr-IN" altLang="zh-TW" sz="1600" dirty="0" err="1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b</a:t>
            </a:r>
            <a:r>
              <a:rPr lang="mr-IN" altLang="zh-TW" sz="1600" dirty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 = %</a:t>
            </a:r>
            <a:r>
              <a:rPr lang="mr-IN" altLang="zh-TW" sz="1600" dirty="0" err="1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mr-IN" altLang="zh-TW" sz="1600" dirty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TW" sz="1600" b="1" dirty="0">
                <a:solidFill>
                  <a:srgbClr val="BB6622"/>
                </a:solidFill>
                <a:latin typeface="Consolas" charset="0"/>
                <a:ea typeface="Consolas" charset="0"/>
                <a:cs typeface="Consolas" charset="0"/>
              </a:rPr>
              <a:t>\</a:t>
            </a:r>
            <a:r>
              <a:rPr lang="mr-IN" altLang="zh-TW" sz="1600" b="1" dirty="0" err="1">
                <a:solidFill>
                  <a:srgbClr val="BB6622"/>
                </a:solidFill>
                <a:latin typeface="Consolas" charset="0"/>
                <a:ea typeface="Consolas" charset="0"/>
                <a:cs typeface="Consolas" charset="0"/>
              </a:rPr>
              <a:t>n</a:t>
            </a:r>
            <a:r>
              <a:rPr lang="mr-IN" altLang="zh-TW" sz="1600" dirty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altLang="zh-TW" sz="16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mr-IN" altLang="zh-TW" sz="1600" dirty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++</a:t>
            </a:r>
            <a:r>
              <a:rPr lang="mr-IN" altLang="zh-TW" sz="1600" dirty="0" err="1"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mr-IN" altLang="zh-TW" sz="1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TW" sz="1600" dirty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+</a:t>
            </a:r>
            <a:r>
              <a:rPr lang="mr-IN" altLang="zh-TW" sz="1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TW" sz="1600" dirty="0" err="1">
                <a:latin typeface="Consolas" charset="0"/>
                <a:ea typeface="Consolas" charset="0"/>
                <a:cs typeface="Consolas" charset="0"/>
              </a:rPr>
              <a:t>b</a:t>
            </a:r>
            <a:r>
              <a:rPr lang="mr-IN" altLang="zh-TW" sz="1600" dirty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mr-IN" altLang="zh-TW" sz="16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mr-IN" altLang="zh-TW" sz="1600" dirty="0" err="1"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mr-IN" altLang="zh-TW" sz="16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mr-IN" altLang="zh-TW" sz="1600" dirty="0" err="1">
                <a:latin typeface="Consolas" charset="0"/>
                <a:ea typeface="Consolas" charset="0"/>
                <a:cs typeface="Consolas" charset="0"/>
              </a:rPr>
              <a:t>b</a:t>
            </a:r>
            <a:r>
              <a:rPr lang="mr-IN" altLang="zh-TW" sz="1600" dirty="0">
                <a:latin typeface="Consolas" charset="0"/>
                <a:ea typeface="Consolas" charset="0"/>
                <a:cs typeface="Consolas" charset="0"/>
              </a:rPr>
              <a:t>); </a:t>
            </a:r>
            <a:endParaRPr lang="en-US" altLang="zh-TW" sz="1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114300" indent="0">
              <a:buNone/>
            </a:pPr>
            <a:r>
              <a:rPr lang="zh-TW" altLang="en-US" sz="1600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zh-TW" altLang="en-US" sz="1600" b="1" dirty="0" smtClean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mr-IN" altLang="zh-TW" sz="1600" b="1" dirty="0" err="1" smtClean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mr-IN" altLang="zh-TW" sz="16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altLang="zh-TW" sz="1600" dirty="0" smtClean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  <a:r>
              <a:rPr lang="mr-IN" altLang="zh-TW" sz="1600" dirty="0">
                <a:latin typeface="Consolas" charset="0"/>
                <a:ea typeface="Consolas" charset="0"/>
                <a:cs typeface="Consolas" charset="0"/>
              </a:rPr>
              <a:t>); </a:t>
            </a:r>
            <a:endParaRPr lang="en-US" altLang="zh-TW" sz="1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114300" indent="0">
              <a:buNone/>
            </a:pPr>
            <a:r>
              <a:rPr lang="mr-IN" altLang="zh-TW" sz="1600" dirty="0" smtClean="0">
                <a:latin typeface="Consolas" charset="0"/>
                <a:ea typeface="Consolas" charset="0"/>
                <a:cs typeface="Consolas" charset="0"/>
              </a:rPr>
              <a:t>} </a:t>
            </a:r>
            <a:endParaRPr lang="mr-IN" altLang="zh-TW" sz="1600" dirty="0">
              <a:latin typeface="Consolas" charset="0"/>
              <a:ea typeface="Consolas" charset="0"/>
              <a:cs typeface="Consolas" charset="0"/>
            </a:endParaRPr>
          </a:p>
          <a:p>
            <a:pPr marL="114300" indent="0">
              <a:buNone/>
            </a:pPr>
            <a:endParaRPr lang="en-US" altLang="zh-TW" sz="1600" dirty="0">
              <a:latin typeface="Consolas" charset="0"/>
              <a:ea typeface="Consolas" charset="0"/>
              <a:cs typeface="Consolas" charset="0"/>
            </a:endParaRPr>
          </a:p>
          <a:p>
            <a:pPr marL="114300" indent="0">
              <a:buNone/>
            </a:pPr>
            <a:r>
              <a:rPr lang="en-US" altLang="zh-TW" sz="1600" dirty="0" smtClean="0">
                <a:latin typeface="Consolas" charset="0"/>
                <a:ea typeface="Consolas" charset="0"/>
                <a:cs typeface="Consolas" charset="0"/>
              </a:rPr>
              <a:t>Output:</a:t>
            </a:r>
            <a:r>
              <a:rPr lang="zh-TW" altLang="en-US" sz="16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altLang="zh-TW" sz="1600" dirty="0" smtClean="0">
              <a:latin typeface="Consolas" charset="0"/>
              <a:ea typeface="Consolas" charset="0"/>
              <a:cs typeface="Consolas" charset="0"/>
            </a:endParaRPr>
          </a:p>
          <a:p>
            <a:pPr marL="114300" indent="0">
              <a:buNone/>
            </a:pPr>
            <a:r>
              <a:rPr lang="is-IS" altLang="zh-TW" sz="1600" dirty="0"/>
              <a:t>ab = 31, a = 11, b = 19 </a:t>
            </a:r>
            <a:endParaRPr lang="mr-IN" altLang="zh-TW" sz="1600" dirty="0"/>
          </a:p>
          <a:p>
            <a:pPr marL="114300" indent="0">
              <a:buNone/>
            </a:pP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0771842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Review</a:t>
            </a:r>
            <a:r>
              <a:rPr kumimoji="1" lang="zh-TW" altLang="en-US" dirty="0"/>
              <a:t> </a:t>
            </a:r>
            <a:r>
              <a:rPr kumimoji="1" lang="en-US" altLang="zh-TW" dirty="0"/>
              <a:t>concepts</a:t>
            </a:r>
            <a:r>
              <a:rPr kumimoji="1" lang="zh-TW" altLang="en-US" dirty="0"/>
              <a:t> </a:t>
            </a:r>
            <a:r>
              <a:rPr kumimoji="1" lang="en-US" altLang="zh-TW" dirty="0"/>
              <a:t>on</a:t>
            </a:r>
            <a:r>
              <a:rPr kumimoji="1" lang="zh-TW" altLang="en-US" dirty="0"/>
              <a:t> </a:t>
            </a:r>
            <a:r>
              <a:rPr kumimoji="1" lang="en-US" altLang="zh-TW" dirty="0"/>
              <a:t>Mon.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Precedence </a:t>
            </a:r>
            <a:r>
              <a:rPr kumimoji="1" lang="en-US" altLang="zh-TW" dirty="0"/>
              <a:t>and </a:t>
            </a:r>
            <a:r>
              <a:rPr kumimoji="1" lang="en-US" altLang="zh-TW" dirty="0" smtClean="0"/>
              <a:t>Associativity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of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operators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834836" y="577850"/>
            <a:ext cx="217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Consolas" charset="0"/>
                <a:ea typeface="Consolas" charset="0"/>
                <a:cs typeface="Consolas" charset="0"/>
              </a:rPr>
              <a:t>[1]</a:t>
            </a:r>
            <a:r>
              <a:rPr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TW" dirty="0" smtClean="0">
                <a:latin typeface="Consolas" charset="0"/>
                <a:ea typeface="Consolas" charset="0"/>
                <a:cs typeface="Consolas" charset="0"/>
              </a:rPr>
              <a:t>(1 </a:t>
            </a:r>
            <a:r>
              <a:rPr lang="mr-IN" altLang="zh-TW" dirty="0">
                <a:latin typeface="Consolas" charset="0"/>
                <a:ea typeface="Consolas" charset="0"/>
                <a:cs typeface="Consolas" charset="0"/>
              </a:rPr>
              <a:t>&gt; 2 + 3 &amp;&amp; 4</a:t>
            </a:r>
            <a:r>
              <a:rPr lang="mr-IN" altLang="zh-TW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altLang="zh-TW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Output: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endParaRPr kumimoji="1" lang="en-US" altLang="zh-TW" dirty="0" smtClean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7508"/>
            <a:ext cx="5834836" cy="346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7071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Review</a:t>
            </a:r>
            <a:r>
              <a:rPr kumimoji="1" lang="zh-TW" altLang="en-US" dirty="0"/>
              <a:t> </a:t>
            </a:r>
            <a:r>
              <a:rPr kumimoji="1" lang="en-US" altLang="zh-TW" dirty="0"/>
              <a:t>concepts</a:t>
            </a:r>
            <a:r>
              <a:rPr kumimoji="1" lang="zh-TW" altLang="en-US" dirty="0"/>
              <a:t> </a:t>
            </a:r>
            <a:r>
              <a:rPr kumimoji="1" lang="en-US" altLang="zh-TW" dirty="0"/>
              <a:t>on</a:t>
            </a:r>
            <a:r>
              <a:rPr kumimoji="1" lang="zh-TW" altLang="en-US" dirty="0"/>
              <a:t> </a:t>
            </a:r>
            <a:r>
              <a:rPr kumimoji="1" lang="en-US" altLang="zh-TW" dirty="0"/>
              <a:t>Mon.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Precedence </a:t>
            </a:r>
            <a:r>
              <a:rPr kumimoji="1" lang="en-US" altLang="zh-TW" dirty="0"/>
              <a:t>and </a:t>
            </a:r>
            <a:r>
              <a:rPr kumimoji="1" lang="en-US" altLang="zh-TW" dirty="0" smtClean="0"/>
              <a:t>Associativity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of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operators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834836" y="577850"/>
            <a:ext cx="217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Consolas" charset="0"/>
                <a:ea typeface="Consolas" charset="0"/>
                <a:cs typeface="Consolas" charset="0"/>
              </a:rPr>
              <a:t>[1]</a:t>
            </a:r>
            <a:r>
              <a:rPr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TW" dirty="0" smtClean="0">
                <a:latin typeface="Consolas" charset="0"/>
                <a:ea typeface="Consolas" charset="0"/>
                <a:cs typeface="Consolas" charset="0"/>
              </a:rPr>
              <a:t>(1 </a:t>
            </a:r>
            <a:r>
              <a:rPr lang="mr-IN" altLang="zh-TW" dirty="0">
                <a:latin typeface="Consolas" charset="0"/>
                <a:ea typeface="Consolas" charset="0"/>
                <a:cs typeface="Consolas" charset="0"/>
              </a:rPr>
              <a:t>&gt; 2 + 3 &amp;&amp; 4</a:t>
            </a:r>
            <a:r>
              <a:rPr lang="mr-IN" altLang="zh-TW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altLang="zh-TW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Output: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mtClean="0">
                <a:latin typeface="Consolas" charset="0"/>
                <a:ea typeface="Consolas" charset="0"/>
                <a:cs typeface="Consolas" charset="0"/>
              </a:rPr>
              <a:t>0</a:t>
            </a:r>
            <a:endParaRPr kumimoji="1" lang="en-US" altLang="zh-TW" dirty="0" smtClean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7508"/>
            <a:ext cx="5834836" cy="346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9526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Review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concepts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Mon.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Precedence </a:t>
            </a:r>
            <a:r>
              <a:rPr kumimoji="1" lang="en-US" altLang="zh-TW" dirty="0"/>
              <a:t>and </a:t>
            </a:r>
            <a:r>
              <a:rPr kumimoji="1" lang="en-US" altLang="zh-TW" dirty="0" smtClean="0"/>
              <a:t>Associativity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of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operators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834836" y="577850"/>
            <a:ext cx="217239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Consolas" charset="0"/>
                <a:ea typeface="Consolas" charset="0"/>
                <a:cs typeface="Consolas" charset="0"/>
              </a:rPr>
              <a:t>[1]</a:t>
            </a:r>
            <a:r>
              <a:rPr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TW" dirty="0" smtClean="0">
                <a:latin typeface="Consolas" charset="0"/>
                <a:ea typeface="Consolas" charset="0"/>
                <a:cs typeface="Consolas" charset="0"/>
              </a:rPr>
              <a:t>(1 </a:t>
            </a:r>
            <a:r>
              <a:rPr lang="mr-IN" altLang="zh-TW" dirty="0">
                <a:latin typeface="Consolas" charset="0"/>
                <a:ea typeface="Consolas" charset="0"/>
                <a:cs typeface="Consolas" charset="0"/>
              </a:rPr>
              <a:t>&gt; 2 + 3 &amp;&amp; 4</a:t>
            </a:r>
            <a:r>
              <a:rPr lang="mr-IN" altLang="zh-TW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altLang="zh-TW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Output: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endParaRPr kumimoji="1" lang="en-US" altLang="zh-TW" dirty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[2]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TW" dirty="0"/>
              <a:t>1 == 2 != </a:t>
            </a:r>
            <a:r>
              <a:rPr lang="mr-IN" altLang="zh-TW" dirty="0" smtClean="0"/>
              <a:t>3</a:t>
            </a:r>
            <a:endParaRPr lang="en-US" altLang="zh-TW" dirty="0" smtClean="0"/>
          </a:p>
          <a:p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Output: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endParaRPr kumimoji="1" lang="en-US" altLang="zh-TW" dirty="0" smtClean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7508"/>
            <a:ext cx="5834836" cy="346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13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Review</a:t>
            </a:r>
            <a:r>
              <a:rPr kumimoji="1" lang="zh-TW" altLang="en-US" dirty="0"/>
              <a:t> </a:t>
            </a:r>
            <a:r>
              <a:rPr kumimoji="1" lang="en-US" altLang="zh-TW" dirty="0"/>
              <a:t>concepts</a:t>
            </a:r>
            <a:r>
              <a:rPr kumimoji="1" lang="zh-TW" altLang="en-US" dirty="0"/>
              <a:t> </a:t>
            </a:r>
            <a:r>
              <a:rPr kumimoji="1" lang="en-US" altLang="zh-TW" dirty="0"/>
              <a:t>on</a:t>
            </a:r>
            <a:r>
              <a:rPr kumimoji="1" lang="zh-TW" altLang="en-US" dirty="0"/>
              <a:t> </a:t>
            </a:r>
            <a:r>
              <a:rPr kumimoji="1" lang="en-US" altLang="zh-TW" dirty="0"/>
              <a:t>Mon.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Precedence </a:t>
            </a:r>
            <a:r>
              <a:rPr kumimoji="1" lang="en-US" altLang="zh-TW" dirty="0"/>
              <a:t>and </a:t>
            </a:r>
            <a:r>
              <a:rPr kumimoji="1" lang="en-US" altLang="zh-TW" dirty="0" smtClean="0"/>
              <a:t>Associativity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of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operators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834836" y="577850"/>
            <a:ext cx="217239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Consolas" charset="0"/>
                <a:ea typeface="Consolas" charset="0"/>
                <a:cs typeface="Consolas" charset="0"/>
              </a:rPr>
              <a:t>[1]</a:t>
            </a:r>
            <a:r>
              <a:rPr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TW" dirty="0" smtClean="0">
                <a:latin typeface="Consolas" charset="0"/>
                <a:ea typeface="Consolas" charset="0"/>
                <a:cs typeface="Consolas" charset="0"/>
              </a:rPr>
              <a:t>(1 </a:t>
            </a:r>
            <a:r>
              <a:rPr lang="mr-IN" altLang="zh-TW" dirty="0">
                <a:latin typeface="Consolas" charset="0"/>
                <a:ea typeface="Consolas" charset="0"/>
                <a:cs typeface="Consolas" charset="0"/>
              </a:rPr>
              <a:t>&gt; 2 + 3 &amp;&amp; 4</a:t>
            </a:r>
            <a:r>
              <a:rPr lang="mr-IN" altLang="zh-TW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altLang="zh-TW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Output: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endParaRPr kumimoji="1" lang="en-US" altLang="zh-TW" dirty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[2]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TW" dirty="0"/>
              <a:t>1 == 2 != </a:t>
            </a:r>
            <a:r>
              <a:rPr lang="mr-IN" altLang="zh-TW" dirty="0" smtClean="0"/>
              <a:t>3</a:t>
            </a:r>
            <a:endParaRPr lang="en-US" altLang="zh-TW" dirty="0" smtClean="0"/>
          </a:p>
          <a:p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Output: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mtClean="0">
                <a:latin typeface="Consolas" charset="0"/>
                <a:ea typeface="Consolas" charset="0"/>
                <a:cs typeface="Consolas" charset="0"/>
              </a:rPr>
              <a:t>1</a:t>
            </a:r>
            <a:endParaRPr kumimoji="1" lang="en-US" altLang="zh-TW" dirty="0" smtClean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7508"/>
            <a:ext cx="5834836" cy="346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753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Review</a:t>
            </a:r>
            <a:r>
              <a:rPr kumimoji="1" lang="zh-TW" altLang="en-US" dirty="0"/>
              <a:t> </a:t>
            </a:r>
            <a:r>
              <a:rPr kumimoji="1" lang="en-US" altLang="zh-TW" dirty="0"/>
              <a:t>concepts</a:t>
            </a:r>
            <a:r>
              <a:rPr kumimoji="1" lang="zh-TW" altLang="en-US" dirty="0"/>
              <a:t> </a:t>
            </a:r>
            <a:r>
              <a:rPr kumimoji="1" lang="en-US" altLang="zh-TW" dirty="0"/>
              <a:t>on</a:t>
            </a:r>
            <a:r>
              <a:rPr kumimoji="1" lang="zh-TW" altLang="en-US" dirty="0"/>
              <a:t> </a:t>
            </a:r>
            <a:r>
              <a:rPr kumimoji="1" lang="en-US" altLang="zh-TW" dirty="0"/>
              <a:t>Mon.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Precedence </a:t>
            </a:r>
            <a:r>
              <a:rPr kumimoji="1" lang="en-US" altLang="zh-TW" dirty="0"/>
              <a:t>and </a:t>
            </a:r>
            <a:r>
              <a:rPr kumimoji="1" lang="en-US" altLang="zh-TW" dirty="0" smtClean="0"/>
              <a:t>Associativity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of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operators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834836" y="577850"/>
            <a:ext cx="336502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Consolas" charset="0"/>
                <a:ea typeface="Consolas" charset="0"/>
                <a:cs typeface="Consolas" charset="0"/>
              </a:rPr>
              <a:t>[1]</a:t>
            </a:r>
            <a:r>
              <a:rPr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TW" dirty="0" smtClean="0">
                <a:latin typeface="Consolas" charset="0"/>
                <a:ea typeface="Consolas" charset="0"/>
                <a:cs typeface="Consolas" charset="0"/>
              </a:rPr>
              <a:t>(1 </a:t>
            </a:r>
            <a:r>
              <a:rPr lang="mr-IN" altLang="zh-TW" dirty="0">
                <a:latin typeface="Consolas" charset="0"/>
                <a:ea typeface="Consolas" charset="0"/>
                <a:cs typeface="Consolas" charset="0"/>
              </a:rPr>
              <a:t>&gt; 2 + 3 &amp;&amp; 4</a:t>
            </a:r>
            <a:r>
              <a:rPr lang="mr-IN" altLang="zh-TW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altLang="zh-TW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Output: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endParaRPr kumimoji="1" lang="en-US" altLang="zh-TW" dirty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[2]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TW" dirty="0"/>
              <a:t>1 == 2 != </a:t>
            </a:r>
            <a:r>
              <a:rPr lang="mr-IN" altLang="zh-TW" dirty="0" smtClean="0"/>
              <a:t>3</a:t>
            </a:r>
            <a:endParaRPr lang="en-US" altLang="zh-TW" dirty="0" smtClean="0"/>
          </a:p>
          <a:p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Output: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1</a:t>
            </a:r>
          </a:p>
          <a:p>
            <a:endParaRPr kumimoji="1" lang="en-US" altLang="zh-TW" dirty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[3]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altLang="zh-TW" b="1" dirty="0"/>
          </a:p>
          <a:p>
            <a:r>
              <a:rPr lang="en-US" altLang="zh-TW" dirty="0">
                <a:solidFill>
                  <a:srgbClr val="BC7A00"/>
                </a:solidFill>
                <a:latin typeface="Consolas" charset="0"/>
                <a:ea typeface="Consolas" charset="0"/>
                <a:cs typeface="Consolas" charset="0"/>
              </a:rPr>
              <a:t>#include &lt;</a:t>
            </a:r>
            <a:r>
              <a:rPr lang="en-US" altLang="zh-TW" dirty="0" err="1">
                <a:solidFill>
                  <a:srgbClr val="BC7A00"/>
                </a:solidFill>
                <a:latin typeface="Consolas" charset="0"/>
                <a:ea typeface="Consolas" charset="0"/>
                <a:cs typeface="Consolas" charset="0"/>
              </a:rPr>
              <a:t>stdio.h</a:t>
            </a:r>
            <a:r>
              <a:rPr lang="en-US" altLang="zh-TW" dirty="0">
                <a:solidFill>
                  <a:srgbClr val="BC7A00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altLang="zh-TW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zh-TW" dirty="0" err="1" smtClean="0">
                <a:solidFill>
                  <a:srgbClr val="B0004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zh-TW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main</a:t>
            </a:r>
            <a:r>
              <a:rPr lang="en-US" altLang="zh-TW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zh-TW" dirty="0">
                <a:solidFill>
                  <a:srgbClr val="B00040"/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altLang="zh-TW" dirty="0">
                <a:latin typeface="Consolas" charset="0"/>
                <a:ea typeface="Consolas" charset="0"/>
                <a:cs typeface="Consolas" charset="0"/>
              </a:rPr>
              <a:t>) { </a:t>
            </a:r>
            <a:endParaRPr lang="en-US" altLang="zh-TW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zh-TW" altLang="en-US" dirty="0">
                <a:solidFill>
                  <a:srgbClr val="B0004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zh-TW" altLang="en-US" dirty="0" smtClean="0">
                <a:solidFill>
                  <a:srgbClr val="B00040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zh-TW" dirty="0" err="1" smtClean="0">
                <a:solidFill>
                  <a:srgbClr val="B0004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zh-TW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dirty="0">
                <a:latin typeface="Consolas" charset="0"/>
                <a:ea typeface="Consolas" charset="0"/>
                <a:cs typeface="Consolas" charset="0"/>
              </a:rPr>
              <a:t>a </a:t>
            </a:r>
            <a:r>
              <a:rPr lang="en-US" altLang="zh-TW" dirty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dirty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10</a:t>
            </a:r>
            <a:r>
              <a:rPr lang="en-US" altLang="zh-TW" dirty="0">
                <a:latin typeface="Consolas" charset="0"/>
                <a:ea typeface="Consolas" charset="0"/>
                <a:cs typeface="Consolas" charset="0"/>
              </a:rPr>
              <a:t>, b </a:t>
            </a:r>
            <a:r>
              <a:rPr lang="en-US" altLang="zh-TW" dirty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dirty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20</a:t>
            </a:r>
            <a:r>
              <a:rPr lang="en-US" altLang="zh-TW" dirty="0">
                <a:latin typeface="Consolas" charset="0"/>
                <a:ea typeface="Consolas" charset="0"/>
                <a:cs typeface="Consolas" charset="0"/>
              </a:rPr>
              <a:t>, c </a:t>
            </a:r>
            <a:r>
              <a:rPr lang="en-US" altLang="zh-TW" dirty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dirty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30</a:t>
            </a:r>
            <a:r>
              <a:rPr lang="en-US" altLang="zh-TW" dirty="0">
                <a:latin typeface="Consolas" charset="0"/>
                <a:ea typeface="Consolas" charset="0"/>
                <a:cs typeface="Consolas" charset="0"/>
              </a:rPr>
              <a:t>; </a:t>
            </a:r>
            <a:endParaRPr lang="en-US" altLang="zh-TW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zh-TW" altLang="en-US" b="1" dirty="0" smtClean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zh-TW" b="1" dirty="0" smtClean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altLang="zh-TW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dirty="0">
                <a:latin typeface="Consolas" charset="0"/>
                <a:ea typeface="Consolas" charset="0"/>
                <a:cs typeface="Consolas" charset="0"/>
              </a:rPr>
              <a:t>(c </a:t>
            </a:r>
            <a:r>
              <a:rPr lang="en-US" altLang="zh-TW" dirty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altLang="zh-TW" dirty="0">
                <a:latin typeface="Consolas" charset="0"/>
                <a:ea typeface="Consolas" charset="0"/>
                <a:cs typeface="Consolas" charset="0"/>
              </a:rPr>
              <a:t> b </a:t>
            </a:r>
            <a:r>
              <a:rPr lang="en-US" altLang="zh-TW" dirty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altLang="zh-TW" dirty="0">
                <a:latin typeface="Consolas" charset="0"/>
                <a:ea typeface="Consolas" charset="0"/>
                <a:cs typeface="Consolas" charset="0"/>
              </a:rPr>
              <a:t> a) </a:t>
            </a:r>
            <a:endParaRPr lang="en-US" altLang="zh-TW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zh-TW" alt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zh-TW" altLang="en-US" dirty="0" smtClean="0">
                <a:latin typeface="Consolas" charset="0"/>
                <a:ea typeface="Consolas" charset="0"/>
                <a:cs typeface="Consolas" charset="0"/>
              </a:rPr>
              <a:t>       </a:t>
            </a:r>
            <a:r>
              <a:rPr lang="en-US" altLang="zh-TW" dirty="0" err="1" smtClean="0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zh-TW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zh-TW" dirty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"TRUE"</a:t>
            </a:r>
            <a:r>
              <a:rPr lang="en-US" altLang="zh-TW" dirty="0">
                <a:latin typeface="Consolas" charset="0"/>
                <a:ea typeface="Consolas" charset="0"/>
                <a:cs typeface="Consolas" charset="0"/>
              </a:rPr>
              <a:t>); </a:t>
            </a:r>
            <a:endParaRPr lang="en-US" altLang="zh-TW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zh-TW" altLang="en-US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zh-TW" altLang="en-US" b="1" dirty="0" smtClean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zh-TW" b="1" dirty="0" smtClean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en-US" altLang="zh-TW" dirty="0" smtClean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r>
              <a:rPr lang="zh-TW" alt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zh-TW" altLang="en-US" dirty="0" smtClean="0">
                <a:latin typeface="Consolas" charset="0"/>
                <a:ea typeface="Consolas" charset="0"/>
                <a:cs typeface="Consolas" charset="0"/>
              </a:rPr>
              <a:t>       </a:t>
            </a:r>
            <a:r>
              <a:rPr lang="en-US" altLang="zh-TW" dirty="0" err="1" smtClean="0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zh-TW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zh-TW" dirty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"FALSE"</a:t>
            </a:r>
            <a:r>
              <a:rPr lang="en-US" altLang="zh-TW" dirty="0">
                <a:latin typeface="Consolas" charset="0"/>
                <a:ea typeface="Consolas" charset="0"/>
                <a:cs typeface="Consolas" charset="0"/>
              </a:rPr>
              <a:t>); </a:t>
            </a:r>
            <a:endParaRPr lang="en-US" altLang="zh-TW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zh-TW" altLang="en-US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zh-TW" altLang="en-US" b="1" dirty="0" smtClean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zh-TW" b="1" dirty="0" smtClean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zh-TW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dirty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  <a:r>
              <a:rPr lang="en-US" altLang="zh-TW" dirty="0">
                <a:latin typeface="Consolas" charset="0"/>
                <a:ea typeface="Consolas" charset="0"/>
                <a:cs typeface="Consolas" charset="0"/>
              </a:rPr>
              <a:t>; </a:t>
            </a:r>
            <a:endParaRPr lang="en-US" altLang="zh-TW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zh-TW" dirty="0" smtClean="0">
                <a:latin typeface="Consolas" charset="0"/>
                <a:ea typeface="Consolas" charset="0"/>
                <a:cs typeface="Consolas" charset="0"/>
              </a:rPr>
              <a:t>} </a:t>
            </a:r>
          </a:p>
          <a:p>
            <a:r>
              <a:rPr lang="en-US" altLang="zh-TW" dirty="0" smtClean="0">
                <a:latin typeface="Consolas" charset="0"/>
                <a:ea typeface="Consolas" charset="0"/>
                <a:cs typeface="Consolas" charset="0"/>
              </a:rPr>
              <a:t>Output:</a:t>
            </a:r>
            <a:endParaRPr lang="en-US" altLang="zh-TW" dirty="0">
              <a:latin typeface="Consolas" charset="0"/>
              <a:ea typeface="Consolas" charset="0"/>
              <a:cs typeface="Consolas" charset="0"/>
            </a:endParaRPr>
          </a:p>
          <a:p>
            <a:endParaRPr kumimoji="1" lang="zh-TW" altLang="en-US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7508"/>
            <a:ext cx="5834836" cy="346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097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Review</a:t>
            </a:r>
            <a:r>
              <a:rPr kumimoji="1" lang="zh-TW" altLang="en-US" dirty="0"/>
              <a:t> </a:t>
            </a:r>
            <a:r>
              <a:rPr kumimoji="1" lang="en-US" altLang="zh-TW" dirty="0"/>
              <a:t>concepts</a:t>
            </a:r>
            <a:r>
              <a:rPr kumimoji="1" lang="zh-TW" altLang="en-US" dirty="0"/>
              <a:t> </a:t>
            </a:r>
            <a:r>
              <a:rPr kumimoji="1" lang="en-US" altLang="zh-TW" dirty="0"/>
              <a:t>on</a:t>
            </a:r>
            <a:r>
              <a:rPr kumimoji="1" lang="zh-TW" altLang="en-US" dirty="0"/>
              <a:t> </a:t>
            </a:r>
            <a:r>
              <a:rPr kumimoji="1" lang="en-US" altLang="zh-TW" dirty="0"/>
              <a:t>Mon.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Precedence </a:t>
            </a:r>
            <a:r>
              <a:rPr kumimoji="1" lang="en-US" altLang="zh-TW" dirty="0"/>
              <a:t>and </a:t>
            </a:r>
            <a:r>
              <a:rPr kumimoji="1" lang="en-US" altLang="zh-TW" dirty="0" smtClean="0"/>
              <a:t>Associativity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of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operators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834836" y="577850"/>
            <a:ext cx="336502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Consolas" charset="0"/>
                <a:ea typeface="Consolas" charset="0"/>
                <a:cs typeface="Consolas" charset="0"/>
              </a:rPr>
              <a:t>[1]</a:t>
            </a:r>
            <a:r>
              <a:rPr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TW" dirty="0" smtClean="0">
                <a:latin typeface="Consolas" charset="0"/>
                <a:ea typeface="Consolas" charset="0"/>
                <a:cs typeface="Consolas" charset="0"/>
              </a:rPr>
              <a:t>(1 </a:t>
            </a:r>
            <a:r>
              <a:rPr lang="mr-IN" altLang="zh-TW" dirty="0">
                <a:latin typeface="Consolas" charset="0"/>
                <a:ea typeface="Consolas" charset="0"/>
                <a:cs typeface="Consolas" charset="0"/>
              </a:rPr>
              <a:t>&gt; 2 + 3 &amp;&amp; 4</a:t>
            </a:r>
            <a:r>
              <a:rPr lang="mr-IN" altLang="zh-TW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altLang="zh-TW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Output: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0</a:t>
            </a:r>
          </a:p>
          <a:p>
            <a:endParaRPr kumimoji="1" lang="en-US" altLang="zh-TW" dirty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[2]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TW" dirty="0"/>
              <a:t>1 == 2 != </a:t>
            </a:r>
            <a:r>
              <a:rPr lang="mr-IN" altLang="zh-TW" dirty="0" smtClean="0"/>
              <a:t>3</a:t>
            </a:r>
            <a:endParaRPr lang="en-US" altLang="zh-TW" dirty="0" smtClean="0"/>
          </a:p>
          <a:p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Output: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1</a:t>
            </a:r>
          </a:p>
          <a:p>
            <a:endParaRPr kumimoji="1" lang="en-US" altLang="zh-TW" dirty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[3]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altLang="zh-TW" b="1" dirty="0"/>
          </a:p>
          <a:p>
            <a:r>
              <a:rPr lang="en-US" altLang="zh-TW" dirty="0">
                <a:solidFill>
                  <a:srgbClr val="BC7A00"/>
                </a:solidFill>
                <a:latin typeface="Consolas" charset="0"/>
                <a:ea typeface="Consolas" charset="0"/>
                <a:cs typeface="Consolas" charset="0"/>
              </a:rPr>
              <a:t>#include &lt;</a:t>
            </a:r>
            <a:r>
              <a:rPr lang="en-US" altLang="zh-TW" dirty="0" err="1">
                <a:solidFill>
                  <a:srgbClr val="BC7A00"/>
                </a:solidFill>
                <a:latin typeface="Consolas" charset="0"/>
                <a:ea typeface="Consolas" charset="0"/>
                <a:cs typeface="Consolas" charset="0"/>
              </a:rPr>
              <a:t>stdio.h</a:t>
            </a:r>
            <a:r>
              <a:rPr lang="en-US" altLang="zh-TW" dirty="0">
                <a:solidFill>
                  <a:srgbClr val="BC7A00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altLang="zh-TW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zh-TW" dirty="0" err="1" smtClean="0">
                <a:solidFill>
                  <a:srgbClr val="B0004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zh-TW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main</a:t>
            </a:r>
            <a:r>
              <a:rPr lang="en-US" altLang="zh-TW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zh-TW" dirty="0">
                <a:solidFill>
                  <a:srgbClr val="B00040"/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altLang="zh-TW" dirty="0">
                <a:latin typeface="Consolas" charset="0"/>
                <a:ea typeface="Consolas" charset="0"/>
                <a:cs typeface="Consolas" charset="0"/>
              </a:rPr>
              <a:t>) { </a:t>
            </a:r>
            <a:endParaRPr lang="en-US" altLang="zh-TW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zh-TW" altLang="en-US" dirty="0">
                <a:solidFill>
                  <a:srgbClr val="B0004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zh-TW" altLang="en-US" dirty="0" smtClean="0">
                <a:solidFill>
                  <a:srgbClr val="B00040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zh-TW" dirty="0" err="1" smtClean="0">
                <a:solidFill>
                  <a:srgbClr val="B0004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zh-TW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dirty="0">
                <a:latin typeface="Consolas" charset="0"/>
                <a:ea typeface="Consolas" charset="0"/>
                <a:cs typeface="Consolas" charset="0"/>
              </a:rPr>
              <a:t>a </a:t>
            </a:r>
            <a:r>
              <a:rPr lang="en-US" altLang="zh-TW" dirty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dirty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10</a:t>
            </a:r>
            <a:r>
              <a:rPr lang="en-US" altLang="zh-TW" dirty="0">
                <a:latin typeface="Consolas" charset="0"/>
                <a:ea typeface="Consolas" charset="0"/>
                <a:cs typeface="Consolas" charset="0"/>
              </a:rPr>
              <a:t>, b </a:t>
            </a:r>
            <a:r>
              <a:rPr lang="en-US" altLang="zh-TW" dirty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dirty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20</a:t>
            </a:r>
            <a:r>
              <a:rPr lang="en-US" altLang="zh-TW" dirty="0">
                <a:latin typeface="Consolas" charset="0"/>
                <a:ea typeface="Consolas" charset="0"/>
                <a:cs typeface="Consolas" charset="0"/>
              </a:rPr>
              <a:t>, c </a:t>
            </a:r>
            <a:r>
              <a:rPr lang="en-US" altLang="zh-TW" dirty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altLang="zh-TW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dirty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30</a:t>
            </a:r>
            <a:r>
              <a:rPr lang="en-US" altLang="zh-TW" dirty="0">
                <a:latin typeface="Consolas" charset="0"/>
                <a:ea typeface="Consolas" charset="0"/>
                <a:cs typeface="Consolas" charset="0"/>
              </a:rPr>
              <a:t>; </a:t>
            </a:r>
            <a:endParaRPr lang="en-US" altLang="zh-TW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zh-TW" altLang="en-US" b="1" dirty="0" smtClean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zh-TW" b="1" dirty="0" smtClean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altLang="zh-TW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dirty="0">
                <a:latin typeface="Consolas" charset="0"/>
                <a:ea typeface="Consolas" charset="0"/>
                <a:cs typeface="Consolas" charset="0"/>
              </a:rPr>
              <a:t>(c </a:t>
            </a:r>
            <a:r>
              <a:rPr lang="en-US" altLang="zh-TW" dirty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altLang="zh-TW" dirty="0">
                <a:latin typeface="Consolas" charset="0"/>
                <a:ea typeface="Consolas" charset="0"/>
                <a:cs typeface="Consolas" charset="0"/>
              </a:rPr>
              <a:t> b </a:t>
            </a:r>
            <a:r>
              <a:rPr lang="en-US" altLang="zh-TW" dirty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altLang="zh-TW" dirty="0">
                <a:latin typeface="Consolas" charset="0"/>
                <a:ea typeface="Consolas" charset="0"/>
                <a:cs typeface="Consolas" charset="0"/>
              </a:rPr>
              <a:t> a) </a:t>
            </a:r>
            <a:endParaRPr lang="en-US" altLang="zh-TW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zh-TW" alt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zh-TW" altLang="en-US" dirty="0" smtClean="0">
                <a:latin typeface="Consolas" charset="0"/>
                <a:ea typeface="Consolas" charset="0"/>
                <a:cs typeface="Consolas" charset="0"/>
              </a:rPr>
              <a:t>       </a:t>
            </a:r>
            <a:r>
              <a:rPr lang="en-US" altLang="zh-TW" dirty="0" err="1" smtClean="0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zh-TW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zh-TW" dirty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"TRUE"</a:t>
            </a:r>
            <a:r>
              <a:rPr lang="en-US" altLang="zh-TW" dirty="0">
                <a:latin typeface="Consolas" charset="0"/>
                <a:ea typeface="Consolas" charset="0"/>
                <a:cs typeface="Consolas" charset="0"/>
              </a:rPr>
              <a:t>); </a:t>
            </a:r>
            <a:endParaRPr lang="en-US" altLang="zh-TW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zh-TW" altLang="en-US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zh-TW" altLang="en-US" b="1" dirty="0" smtClean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zh-TW" b="1" dirty="0" smtClean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en-US" altLang="zh-TW" dirty="0" smtClean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r>
              <a:rPr lang="zh-TW" alt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zh-TW" altLang="en-US" dirty="0" smtClean="0">
                <a:latin typeface="Consolas" charset="0"/>
                <a:ea typeface="Consolas" charset="0"/>
                <a:cs typeface="Consolas" charset="0"/>
              </a:rPr>
              <a:t>       </a:t>
            </a:r>
            <a:r>
              <a:rPr lang="en-US" altLang="zh-TW" dirty="0" err="1" smtClean="0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altLang="zh-TW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zh-TW" dirty="0">
                <a:solidFill>
                  <a:srgbClr val="BA2121"/>
                </a:solidFill>
                <a:latin typeface="Consolas" charset="0"/>
                <a:ea typeface="Consolas" charset="0"/>
                <a:cs typeface="Consolas" charset="0"/>
              </a:rPr>
              <a:t>"FALSE"</a:t>
            </a:r>
            <a:r>
              <a:rPr lang="en-US" altLang="zh-TW" dirty="0">
                <a:latin typeface="Consolas" charset="0"/>
                <a:ea typeface="Consolas" charset="0"/>
                <a:cs typeface="Consolas" charset="0"/>
              </a:rPr>
              <a:t>); </a:t>
            </a:r>
            <a:endParaRPr lang="en-US" altLang="zh-TW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zh-TW" altLang="en-US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zh-TW" altLang="en-US" b="1" dirty="0" smtClean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zh-TW" b="1" dirty="0" smtClean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zh-TW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dirty="0">
                <a:solidFill>
                  <a:srgbClr val="666666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  <a:r>
              <a:rPr lang="en-US" altLang="zh-TW" dirty="0">
                <a:latin typeface="Consolas" charset="0"/>
                <a:ea typeface="Consolas" charset="0"/>
                <a:cs typeface="Consolas" charset="0"/>
              </a:rPr>
              <a:t>; </a:t>
            </a:r>
            <a:endParaRPr lang="en-US" altLang="zh-TW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zh-TW" dirty="0" smtClean="0">
                <a:latin typeface="Consolas" charset="0"/>
                <a:ea typeface="Consolas" charset="0"/>
                <a:cs typeface="Consolas" charset="0"/>
              </a:rPr>
              <a:t>} </a:t>
            </a:r>
          </a:p>
          <a:p>
            <a:r>
              <a:rPr lang="en-US" altLang="zh-TW" dirty="0" smtClean="0">
                <a:latin typeface="Consolas" charset="0"/>
                <a:ea typeface="Consolas" charset="0"/>
                <a:cs typeface="Consolas" charset="0"/>
              </a:rPr>
              <a:t>Output:</a:t>
            </a:r>
            <a:r>
              <a:rPr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dirty="0" smtClean="0">
                <a:latin typeface="Consolas" charset="0"/>
                <a:ea typeface="Consolas" charset="0"/>
                <a:cs typeface="Consolas" charset="0"/>
              </a:rPr>
              <a:t>FALSE</a:t>
            </a:r>
            <a:endParaRPr lang="en-US" altLang="zh-TW" dirty="0">
              <a:latin typeface="Consolas" charset="0"/>
              <a:ea typeface="Consolas" charset="0"/>
              <a:cs typeface="Consolas" charset="0"/>
            </a:endParaRPr>
          </a:p>
          <a:p>
            <a:endParaRPr kumimoji="1" lang="zh-TW" altLang="en-US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7508"/>
            <a:ext cx="5834836" cy="346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49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Microsoft JhengHei" charset="-120"/>
                <a:ea typeface="Microsoft JhengHei" charset="-120"/>
                <a:cs typeface="Microsoft JhengHei" charset="-120"/>
              </a:rPr>
              <a:t>人們想做的事 v.s. 電腦幫你做的事</a:t>
            </a:r>
            <a:endParaRPr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2424600" y="3791925"/>
            <a:ext cx="2147400" cy="13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哲</a:t>
            </a:r>
            <a:r>
              <a:rPr lang="zh-TW" altLang="en-US" sz="1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分</a:t>
            </a:r>
            <a:r>
              <a:rPr lang="zh-TW" sz="1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a</a:t>
            </a:r>
            <a:r>
              <a:rPr lang="zh-TW" sz="1600" dirty="0">
                <a:latin typeface="Microsoft JhengHei" charset="-120"/>
                <a:ea typeface="Microsoft JhengHei" charset="-120"/>
                <a:cs typeface="Microsoft JhengHei" charset="-120"/>
              </a:rPr>
              <a:t>會計小考.xls</a:t>
            </a:r>
            <a:endParaRPr sz="16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68" name="Shape 68" descr="圖像裡可能有許貴花、特寫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048000"/>
            <a:ext cx="1903400" cy="1906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Shape 69"/>
          <p:cNvCxnSpPr/>
          <p:nvPr/>
        </p:nvCxnSpPr>
        <p:spPr>
          <a:xfrm>
            <a:off x="619925" y="3791925"/>
            <a:ext cx="1219200" cy="0"/>
          </a:xfrm>
          <a:prstGeom prst="straightConnector1">
            <a:avLst/>
          </a:prstGeom>
          <a:noFill/>
          <a:ln w="1143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1" name="Shape 71" descr="「excel logo png」的圖片搜尋結果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4542" y="3048000"/>
            <a:ext cx="812772" cy="79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圖說文字 1"/>
          <p:cNvSpPr/>
          <p:nvPr/>
        </p:nvSpPr>
        <p:spPr>
          <a:xfrm>
            <a:off x="505817" y="1885001"/>
            <a:ext cx="1515165" cy="895624"/>
          </a:xfrm>
          <a:prstGeom prst="wedgeRectCallout">
            <a:avLst>
              <a:gd name="adj1" fmla="val -20204"/>
              <a:gd name="adj2" fmla="val 7526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計算這個 </a:t>
            </a:r>
            <a:r>
              <a:rPr kumimoji="1" lang="en-US" altLang="zh-TW" dirty="0" smtClean="0"/>
              <a:t>Excel</a:t>
            </a:r>
            <a:r>
              <a:rPr kumimoji="1" lang="zh-TW" altLang="en-US" dirty="0" smtClean="0"/>
              <a:t> 檔案裡面各個</a:t>
            </a:r>
            <a:endParaRPr kumimoji="1" lang="en-US" altLang="zh-TW" dirty="0" smtClean="0"/>
          </a:p>
          <a:p>
            <a:pPr algn="ctr"/>
            <a:r>
              <a:rPr kumimoji="1" lang="zh-TW" altLang="en-US" dirty="0" smtClean="0"/>
              <a:t>公司的財務報表</a:t>
            </a:r>
            <a:endParaRPr kumimoji="1" lang="zh-TW" altLang="en-US" dirty="0"/>
          </a:p>
        </p:txBody>
      </p:sp>
      <p:pic>
        <p:nvPicPr>
          <p:cNvPr id="8" name="Shape 82" descr="「computer icon png」的圖片搜尋結果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9100" y="3128187"/>
            <a:ext cx="1613200" cy="16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向右箭號 2"/>
          <p:cNvSpPr/>
          <p:nvPr/>
        </p:nvSpPr>
        <p:spPr>
          <a:xfrm>
            <a:off x="2519892" y="4256709"/>
            <a:ext cx="4528608" cy="484632"/>
          </a:xfrm>
          <a:prstGeom prst="rightArrow">
            <a:avLst>
              <a:gd name="adj1" fmla="val 30346"/>
              <a:gd name="adj2" fmla="val 73585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78805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接下來是 </a:t>
            </a:r>
            <a:r>
              <a:rPr kumimoji="1"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Python</a:t>
            </a:r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 時間</a:t>
            </a:r>
            <a:endParaRPr kumimoji="1"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我們架設一個線上 </a:t>
            </a:r>
            <a:r>
              <a:rPr kumimoji="1"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Coding</a:t>
            </a:r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 環境</a:t>
            </a:r>
            <a:r>
              <a:rPr kumimoji="1"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,</a:t>
            </a:r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 大家可以透過瀏覽器開心地寫程式</a:t>
            </a:r>
            <a:endParaRPr kumimoji="1"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網址：</a:t>
            </a:r>
            <a:r>
              <a:rPr kumimoji="1" lang="en-US" altLang="zh-TW" dirty="0" smtClean="0">
                <a:latin typeface="Microsoft JhengHei" charset="-120"/>
                <a:ea typeface="Microsoft JhengHei" charset="-120"/>
                <a:cs typeface="Microsoft JhengHei" charset="-120"/>
                <a:hlinkClick r:id="rId2"/>
              </a:rPr>
              <a:t>https://hdp.cm.nsysu.edu.tw:9999</a:t>
            </a:r>
            <a:endParaRPr kumimoji="1"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endParaRPr kumimoji="1"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044" y="1978125"/>
            <a:ext cx="5597912" cy="307771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326235" y="2326304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帳號</a:t>
            </a:r>
            <a:r>
              <a:rPr kumimoji="1" lang="zh-TW" altLang="en-US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為你的學號</a:t>
            </a:r>
            <a:r>
              <a:rPr kumimoji="1" lang="en-US" altLang="zh-TW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(</a:t>
            </a:r>
            <a:r>
              <a:rPr kumimoji="1" lang="zh-TW" altLang="en-US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開頭大寫</a:t>
            </a:r>
            <a:r>
              <a:rPr kumimoji="1" lang="en-US" altLang="zh-TW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)</a:t>
            </a:r>
          </a:p>
          <a:p>
            <a:r>
              <a:rPr kumimoji="1" lang="zh-TW" altLang="en-US" sz="2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密碼</a:t>
            </a:r>
            <a:r>
              <a:rPr kumimoji="1" lang="zh-TW" altLang="en-US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已公布於網大之成績查詢區</a:t>
            </a:r>
            <a:endParaRPr kumimoji="1" lang="zh-TW" altLang="en-US" sz="20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12436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簡單步驟</a:t>
            </a:r>
            <a:r>
              <a:rPr kumimoji="1"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,</a:t>
            </a:r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 介面升級</a:t>
            </a:r>
            <a:endParaRPr kumimoji="1"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登入後將網址從 </a:t>
            </a:r>
            <a:r>
              <a:rPr kumimoji="1" lang="en-US" altLang="zh-TW" dirty="0">
                <a:latin typeface="Microsoft JhengHei" charset="-120"/>
                <a:ea typeface="Microsoft JhengHei" charset="-120"/>
                <a:cs typeface="Microsoft JhengHei" charset="-120"/>
                <a:hlinkClick r:id="rId2"/>
              </a:rPr>
              <a:t>https://hdp.cm.nsysu.edu.tw:9999/user</a:t>
            </a:r>
            <a:r>
              <a:rPr kumimoji="1" lang="en-US" altLang="zh-TW" dirty="0" smtClean="0">
                <a:latin typeface="Microsoft JhengHei" charset="-120"/>
                <a:ea typeface="Microsoft JhengHei" charset="-120"/>
                <a:cs typeface="Microsoft JhengHei" charset="-120"/>
                <a:hlinkClick r:id="rId2"/>
              </a:rPr>
              <a:t>/</a:t>
            </a:r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  <a:hlinkClick r:id="rId2"/>
              </a:rPr>
              <a:t>你的學號</a:t>
            </a:r>
            <a:r>
              <a:rPr kumimoji="1" lang="en-US" altLang="zh-TW" dirty="0" smtClean="0">
                <a:latin typeface="Microsoft JhengHei" charset="-120"/>
                <a:ea typeface="Microsoft JhengHei" charset="-120"/>
                <a:cs typeface="Microsoft JhengHei" charset="-120"/>
                <a:hlinkClick r:id="rId2"/>
              </a:rPr>
              <a:t>/tree</a:t>
            </a:r>
            <a:r>
              <a:rPr kumimoji="1"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?</a:t>
            </a:r>
          </a:p>
          <a:p>
            <a:pPr marL="114300" indent="0">
              <a:buNone/>
            </a:pPr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改為 </a:t>
            </a:r>
            <a:r>
              <a:rPr kumimoji="1" lang="en-US" altLang="zh-TW" dirty="0">
                <a:latin typeface="Microsoft JhengHei" charset="-120"/>
                <a:ea typeface="Microsoft JhengHei" charset="-120"/>
                <a:cs typeface="Microsoft JhengHei" charset="-120"/>
                <a:hlinkClick r:id="rId3"/>
              </a:rPr>
              <a:t>https://</a:t>
            </a:r>
            <a:r>
              <a:rPr kumimoji="1" lang="en-US" altLang="zh-TW" dirty="0" smtClean="0">
                <a:latin typeface="Microsoft JhengHei" charset="-120"/>
                <a:ea typeface="Microsoft JhengHei" charset="-120"/>
                <a:cs typeface="Microsoft JhengHei" charset="-120"/>
                <a:hlinkClick r:id="rId3"/>
              </a:rPr>
              <a:t>hdp.cm.nsysu.edu.tw:9999/user/</a:t>
            </a:r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  <a:hlinkClick r:id="rId3"/>
              </a:rPr>
              <a:t>你的學號</a:t>
            </a:r>
            <a:r>
              <a:rPr kumimoji="1" lang="en-US" altLang="zh-TW" dirty="0" smtClean="0">
                <a:latin typeface="Microsoft JhengHei" charset="-120"/>
                <a:ea typeface="Microsoft JhengHei" charset="-120"/>
                <a:cs typeface="Microsoft JhengHei" charset="-120"/>
                <a:hlinkClick r:id="rId3"/>
              </a:rPr>
              <a:t>/</a:t>
            </a:r>
            <a:r>
              <a:rPr kumimoji="1" lang="en-US" altLang="zh-TW" sz="2800" b="1" dirty="0" smtClean="0">
                <a:latin typeface="Microsoft JhengHei" charset="-120"/>
                <a:ea typeface="Microsoft JhengHei" charset="-120"/>
                <a:cs typeface="Microsoft JhengHei" charset="-120"/>
                <a:hlinkClick r:id="rId3"/>
              </a:rPr>
              <a:t>lab</a:t>
            </a:r>
            <a:endParaRPr kumimoji="1" lang="en-US" altLang="zh-TW" sz="2800" b="1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114300" indent="0">
              <a:buNone/>
            </a:pPr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即可享有更好的介面</a:t>
            </a:r>
            <a:r>
              <a:rPr kumimoji="1"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,</a:t>
            </a:r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 增進您的使用者體驗</a:t>
            </a:r>
            <a:endParaRPr kumimoji="1" lang="en-US" altLang="zh-TW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897541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匯入上傳從網大下載下來的 </a:t>
            </a:r>
            <a:r>
              <a:rPr kumimoji="1"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.</a:t>
            </a:r>
            <a:r>
              <a:rPr kumimoji="1" lang="en-US" altLang="zh-TW" dirty="0" err="1" smtClean="0">
                <a:latin typeface="Microsoft JhengHei" charset="-120"/>
                <a:ea typeface="Microsoft JhengHei" charset="-120"/>
                <a:cs typeface="Microsoft JhengHei" charset="-120"/>
              </a:rPr>
              <a:t>ipynb</a:t>
            </a:r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 檔案</a:t>
            </a:r>
            <a:endParaRPr kumimoji="1"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612994" y="1156374"/>
            <a:ext cx="5364271" cy="3416400"/>
          </a:xfrm>
        </p:spPr>
        <p:txBody>
          <a:bodyPr/>
          <a:lstStyle/>
          <a:p>
            <a:pPr marL="114300" indent="0">
              <a:buNone/>
            </a:pPr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上傳檔案</a:t>
            </a:r>
            <a:endParaRPr kumimoji="1" lang="en-US" altLang="zh-TW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152475"/>
            <a:ext cx="3029211" cy="377087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918010" y="1152475"/>
            <a:ext cx="735981" cy="35294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箭頭接點 6"/>
          <p:cNvCxnSpPr/>
          <p:nvPr/>
        </p:nvCxnSpPr>
        <p:spPr>
          <a:xfrm flipH="1" flipV="1">
            <a:off x="2743200" y="1304693"/>
            <a:ext cx="947854" cy="7805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208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Microsoft JhengHei" charset="-120"/>
                <a:ea typeface="Microsoft JhengHei" charset="-120"/>
                <a:cs typeface="Microsoft JhengHei" charset="-120"/>
              </a:rPr>
              <a:t>人們想做的事 v.s. 電腦幫你做的事</a:t>
            </a:r>
            <a:endParaRPr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2424600" y="3791925"/>
            <a:ext cx="2147400" cy="13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哲</a:t>
            </a:r>
            <a:r>
              <a:rPr lang="zh-TW" altLang="en-US" sz="1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分</a:t>
            </a:r>
            <a:r>
              <a:rPr lang="zh-TW" sz="1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a</a:t>
            </a:r>
            <a:r>
              <a:rPr lang="zh-TW" sz="1600" dirty="0">
                <a:latin typeface="Microsoft JhengHei" charset="-120"/>
                <a:ea typeface="Microsoft JhengHei" charset="-120"/>
                <a:cs typeface="Microsoft JhengHei" charset="-120"/>
              </a:rPr>
              <a:t>會計小考.xls</a:t>
            </a:r>
            <a:endParaRPr sz="16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68" name="Shape 68" descr="圖像裡可能有許貴花、特寫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048000"/>
            <a:ext cx="1903400" cy="1906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Shape 69"/>
          <p:cNvCxnSpPr/>
          <p:nvPr/>
        </p:nvCxnSpPr>
        <p:spPr>
          <a:xfrm>
            <a:off x="619925" y="3791925"/>
            <a:ext cx="1219200" cy="0"/>
          </a:xfrm>
          <a:prstGeom prst="straightConnector1">
            <a:avLst/>
          </a:prstGeom>
          <a:noFill/>
          <a:ln w="1143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1" name="Shape 71" descr="「excel logo png」的圖片搜尋結果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4542" y="3048000"/>
            <a:ext cx="812772" cy="79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圖說文字 1"/>
          <p:cNvSpPr/>
          <p:nvPr/>
        </p:nvSpPr>
        <p:spPr>
          <a:xfrm>
            <a:off x="505817" y="1885001"/>
            <a:ext cx="1515165" cy="895624"/>
          </a:xfrm>
          <a:prstGeom prst="wedgeRectCallout">
            <a:avLst>
              <a:gd name="adj1" fmla="val -20204"/>
              <a:gd name="adj2" fmla="val 7526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計算這個 </a:t>
            </a:r>
            <a:r>
              <a:rPr kumimoji="1" lang="en-US" altLang="zh-TW" dirty="0" smtClean="0"/>
              <a:t>Excel</a:t>
            </a:r>
            <a:r>
              <a:rPr kumimoji="1" lang="zh-TW" altLang="en-US" dirty="0" smtClean="0"/>
              <a:t> 檔案裡面各個</a:t>
            </a:r>
            <a:endParaRPr kumimoji="1" lang="en-US" altLang="zh-TW" dirty="0" smtClean="0"/>
          </a:p>
          <a:p>
            <a:pPr algn="ctr"/>
            <a:r>
              <a:rPr kumimoji="1" lang="zh-TW" altLang="en-US" dirty="0" smtClean="0"/>
              <a:t>公司的財務報表</a:t>
            </a:r>
            <a:endParaRPr kumimoji="1" lang="zh-TW" altLang="en-US" dirty="0"/>
          </a:p>
        </p:txBody>
      </p:sp>
      <p:pic>
        <p:nvPicPr>
          <p:cNvPr id="8" name="Shape 82" descr="「computer icon png」的圖片搜尋結果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9100" y="3128187"/>
            <a:ext cx="1613200" cy="16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向右箭號 2"/>
          <p:cNvSpPr/>
          <p:nvPr/>
        </p:nvSpPr>
        <p:spPr>
          <a:xfrm>
            <a:off x="2519892" y="4256709"/>
            <a:ext cx="4528608" cy="484632"/>
          </a:xfrm>
          <a:prstGeom prst="rightArrow">
            <a:avLst>
              <a:gd name="adj1" fmla="val 30346"/>
              <a:gd name="adj2" fmla="val 73585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橢圓圖說文字 3"/>
          <p:cNvSpPr/>
          <p:nvPr/>
        </p:nvSpPr>
        <p:spPr>
          <a:xfrm>
            <a:off x="7315200" y="2000250"/>
            <a:ext cx="1517100" cy="1127937"/>
          </a:xfrm>
          <a:prstGeom prst="wedgeEllipse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001001010110010010010011100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4811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Microsoft JhengHei" charset="-120"/>
                <a:ea typeface="Microsoft JhengHei" charset="-120"/>
                <a:cs typeface="Microsoft JhengHei" charset="-120"/>
              </a:rPr>
              <a:t>人們想做的事 v.s. 電腦幫你做的事</a:t>
            </a:r>
            <a:endParaRPr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2424600" y="3791925"/>
            <a:ext cx="2147400" cy="13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哲</a:t>
            </a:r>
            <a:r>
              <a:rPr lang="zh-TW" altLang="en-US" sz="1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分</a:t>
            </a:r>
            <a:r>
              <a:rPr lang="zh-TW" sz="1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a</a:t>
            </a:r>
            <a:r>
              <a:rPr lang="zh-TW" sz="1600" dirty="0">
                <a:latin typeface="Microsoft JhengHei" charset="-120"/>
                <a:ea typeface="Microsoft JhengHei" charset="-120"/>
                <a:cs typeface="Microsoft JhengHei" charset="-120"/>
              </a:rPr>
              <a:t>會計小考.xls</a:t>
            </a:r>
            <a:endParaRPr sz="16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68" name="Shape 68" descr="圖像裡可能有許貴花、特寫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048000"/>
            <a:ext cx="1903400" cy="1906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Shape 69"/>
          <p:cNvCxnSpPr/>
          <p:nvPr/>
        </p:nvCxnSpPr>
        <p:spPr>
          <a:xfrm>
            <a:off x="619925" y="3791925"/>
            <a:ext cx="1219200" cy="0"/>
          </a:xfrm>
          <a:prstGeom prst="straightConnector1">
            <a:avLst/>
          </a:prstGeom>
          <a:noFill/>
          <a:ln w="1143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1" name="Shape 71" descr="「excel logo png」的圖片搜尋結果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4542" y="3048000"/>
            <a:ext cx="812772" cy="79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圖說文字 1"/>
          <p:cNvSpPr/>
          <p:nvPr/>
        </p:nvSpPr>
        <p:spPr>
          <a:xfrm>
            <a:off x="505817" y="1885001"/>
            <a:ext cx="1515165" cy="895624"/>
          </a:xfrm>
          <a:prstGeom prst="wedgeRectCallout">
            <a:avLst>
              <a:gd name="adj1" fmla="val -20204"/>
              <a:gd name="adj2" fmla="val 7526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計算這個 </a:t>
            </a:r>
            <a:r>
              <a:rPr kumimoji="1" lang="en-US" altLang="zh-TW" dirty="0" smtClean="0"/>
              <a:t>Excel</a:t>
            </a:r>
            <a:r>
              <a:rPr kumimoji="1" lang="zh-TW" altLang="en-US" dirty="0" smtClean="0"/>
              <a:t> 檔案裡面各個</a:t>
            </a:r>
            <a:endParaRPr kumimoji="1" lang="en-US" altLang="zh-TW" dirty="0" smtClean="0"/>
          </a:p>
          <a:p>
            <a:pPr algn="ctr"/>
            <a:r>
              <a:rPr kumimoji="1" lang="zh-TW" altLang="en-US" dirty="0" smtClean="0"/>
              <a:t>公司的財務報表</a:t>
            </a:r>
            <a:endParaRPr kumimoji="1" lang="zh-TW" altLang="en-US" dirty="0"/>
          </a:p>
        </p:txBody>
      </p:sp>
      <p:pic>
        <p:nvPicPr>
          <p:cNvPr id="8" name="Shape 82" descr="「computer icon png」的圖片搜尋結果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9100" y="3128187"/>
            <a:ext cx="1613200" cy="16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向右箭號 2"/>
          <p:cNvSpPr/>
          <p:nvPr/>
        </p:nvSpPr>
        <p:spPr>
          <a:xfrm>
            <a:off x="2519892" y="4256709"/>
            <a:ext cx="4528608" cy="484632"/>
          </a:xfrm>
          <a:prstGeom prst="rightArrow">
            <a:avLst>
              <a:gd name="adj1" fmla="val 30346"/>
              <a:gd name="adj2" fmla="val 73585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橢圓圖說文字 3"/>
          <p:cNvSpPr/>
          <p:nvPr/>
        </p:nvSpPr>
        <p:spPr>
          <a:xfrm>
            <a:off x="7315200" y="2000250"/>
            <a:ext cx="1517100" cy="1127937"/>
          </a:xfrm>
          <a:prstGeom prst="wedgeEllipse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001001010110010010010011100</a:t>
            </a:r>
            <a:endParaRPr kumimoji="1" lang="zh-TW" altLang="en-US" dirty="0"/>
          </a:p>
        </p:txBody>
      </p:sp>
      <p:sp>
        <p:nvSpPr>
          <p:cNvPr id="12" name="向右箭號 11"/>
          <p:cNvSpPr/>
          <p:nvPr/>
        </p:nvSpPr>
        <p:spPr>
          <a:xfrm rot="10800000">
            <a:off x="2500846" y="1761650"/>
            <a:ext cx="4528608" cy="484632"/>
          </a:xfrm>
          <a:prstGeom prst="rightArrow">
            <a:avLst>
              <a:gd name="adj1" fmla="val 30346"/>
              <a:gd name="adj2" fmla="val 73585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Shape 67"/>
          <p:cNvSpPr txBox="1">
            <a:spLocks/>
          </p:cNvSpPr>
          <p:nvPr/>
        </p:nvSpPr>
        <p:spPr>
          <a:xfrm>
            <a:off x="5347243" y="2880024"/>
            <a:ext cx="2147400" cy="13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財務報表</a:t>
            </a:r>
            <a:r>
              <a:rPr lang="en-US" altLang="zh-TW" sz="1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.</a:t>
            </a:r>
            <a:r>
              <a:rPr lang="en-US" altLang="zh-TW" sz="1600" dirty="0" err="1" smtClean="0">
                <a:latin typeface="Microsoft JhengHei" charset="-120"/>
                <a:ea typeface="Microsoft JhengHei" charset="-120"/>
                <a:cs typeface="Microsoft JhengHei" charset="-120"/>
              </a:rPr>
              <a:t>xls</a:t>
            </a:r>
            <a:endParaRPr lang="zh-TW" altLang="en-US" sz="16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14" name="Shape 71" descr="「excel logo png」的圖片搜尋結果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9578" y="2152433"/>
            <a:ext cx="812772" cy="798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7117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Microsoft JhengHei" charset="-120"/>
                <a:ea typeface="Microsoft JhengHei" charset="-120"/>
                <a:cs typeface="Microsoft JhengHei" charset="-120"/>
              </a:rPr>
              <a:t>人們想做的事 v.s. 電腦幫你做的事</a:t>
            </a:r>
            <a:endParaRPr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2424600" y="3791925"/>
            <a:ext cx="2147400" cy="13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哲</a:t>
            </a:r>
            <a:r>
              <a:rPr lang="zh-TW" altLang="en-US" sz="1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分</a:t>
            </a:r>
            <a:r>
              <a:rPr lang="zh-TW" sz="1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a</a:t>
            </a:r>
            <a:r>
              <a:rPr lang="zh-TW" sz="1600" dirty="0">
                <a:latin typeface="Microsoft JhengHei" charset="-120"/>
                <a:ea typeface="Microsoft JhengHei" charset="-120"/>
                <a:cs typeface="Microsoft JhengHei" charset="-120"/>
              </a:rPr>
              <a:t>會計小考.xls</a:t>
            </a:r>
            <a:endParaRPr sz="16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68" name="Shape 68" descr="圖像裡可能有許貴花、特寫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048000"/>
            <a:ext cx="1903400" cy="1906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Shape 69"/>
          <p:cNvCxnSpPr/>
          <p:nvPr/>
        </p:nvCxnSpPr>
        <p:spPr>
          <a:xfrm>
            <a:off x="619925" y="3791925"/>
            <a:ext cx="1219200" cy="0"/>
          </a:xfrm>
          <a:prstGeom prst="straightConnector1">
            <a:avLst/>
          </a:prstGeom>
          <a:noFill/>
          <a:ln w="1143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1" name="Shape 71" descr="「excel logo png」的圖片搜尋結果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4542" y="3048000"/>
            <a:ext cx="812772" cy="79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圖說文字 1"/>
          <p:cNvSpPr/>
          <p:nvPr/>
        </p:nvSpPr>
        <p:spPr>
          <a:xfrm>
            <a:off x="505817" y="1885001"/>
            <a:ext cx="1515165" cy="895624"/>
          </a:xfrm>
          <a:prstGeom prst="wedgeRectCallout">
            <a:avLst>
              <a:gd name="adj1" fmla="val -20204"/>
              <a:gd name="adj2" fmla="val 7526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計算這個 </a:t>
            </a:r>
            <a:r>
              <a:rPr kumimoji="1" lang="en-US" altLang="zh-TW" dirty="0" smtClean="0"/>
              <a:t>Excel</a:t>
            </a:r>
            <a:r>
              <a:rPr kumimoji="1" lang="zh-TW" altLang="en-US" dirty="0" smtClean="0"/>
              <a:t> 檔案裡面各個</a:t>
            </a:r>
            <a:endParaRPr kumimoji="1" lang="en-US" altLang="zh-TW" dirty="0" smtClean="0"/>
          </a:p>
          <a:p>
            <a:pPr algn="ctr"/>
            <a:r>
              <a:rPr kumimoji="1" lang="zh-TW" altLang="en-US" dirty="0" smtClean="0"/>
              <a:t>公司的財務報表</a:t>
            </a:r>
            <a:endParaRPr kumimoji="1" lang="zh-TW" altLang="en-US" dirty="0"/>
          </a:p>
        </p:txBody>
      </p:sp>
      <p:pic>
        <p:nvPicPr>
          <p:cNvPr id="8" name="Shape 82" descr="「computer icon png」的圖片搜尋結果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9100" y="3128187"/>
            <a:ext cx="1613200" cy="16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向右箭號 2"/>
          <p:cNvSpPr/>
          <p:nvPr/>
        </p:nvSpPr>
        <p:spPr>
          <a:xfrm>
            <a:off x="2519892" y="4256709"/>
            <a:ext cx="4528608" cy="484632"/>
          </a:xfrm>
          <a:prstGeom prst="rightArrow">
            <a:avLst>
              <a:gd name="adj1" fmla="val 30346"/>
              <a:gd name="adj2" fmla="val 73585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橢圓圖說文字 3"/>
          <p:cNvSpPr/>
          <p:nvPr/>
        </p:nvSpPr>
        <p:spPr>
          <a:xfrm>
            <a:off x="7315200" y="2000250"/>
            <a:ext cx="1517100" cy="1127937"/>
          </a:xfrm>
          <a:prstGeom prst="wedgeEllipse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001001010110010010010011100</a:t>
            </a:r>
            <a:endParaRPr kumimoji="1" lang="zh-TW" altLang="en-US" dirty="0"/>
          </a:p>
        </p:txBody>
      </p:sp>
      <p:sp>
        <p:nvSpPr>
          <p:cNvPr id="12" name="向右箭號 11"/>
          <p:cNvSpPr/>
          <p:nvPr/>
        </p:nvSpPr>
        <p:spPr>
          <a:xfrm rot="10800000">
            <a:off x="2500846" y="1761650"/>
            <a:ext cx="4528608" cy="484632"/>
          </a:xfrm>
          <a:prstGeom prst="rightArrow">
            <a:avLst>
              <a:gd name="adj1" fmla="val 30346"/>
              <a:gd name="adj2" fmla="val 73585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Shape 67"/>
          <p:cNvSpPr txBox="1">
            <a:spLocks/>
          </p:cNvSpPr>
          <p:nvPr/>
        </p:nvSpPr>
        <p:spPr>
          <a:xfrm>
            <a:off x="5347243" y="2880024"/>
            <a:ext cx="2147400" cy="13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財務報表</a:t>
            </a:r>
            <a:r>
              <a:rPr lang="en-US" altLang="zh-TW" sz="1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.</a:t>
            </a:r>
            <a:r>
              <a:rPr lang="en-US" altLang="zh-TW" sz="1600" dirty="0" err="1" smtClean="0">
                <a:latin typeface="Microsoft JhengHei" charset="-120"/>
                <a:ea typeface="Microsoft JhengHei" charset="-120"/>
                <a:cs typeface="Microsoft JhengHei" charset="-120"/>
              </a:rPr>
              <a:t>xls</a:t>
            </a:r>
            <a:endParaRPr lang="zh-TW" altLang="en-US" sz="16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14" name="Shape 71" descr="「excel logo png」的圖片搜尋結果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9578" y="2152433"/>
            <a:ext cx="812772" cy="7982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圓角矩形 4"/>
          <p:cNvSpPr/>
          <p:nvPr/>
        </p:nvSpPr>
        <p:spPr>
          <a:xfrm>
            <a:off x="1961300" y="1250432"/>
            <a:ext cx="5257800" cy="1451071"/>
          </a:xfrm>
          <a:prstGeom prst="roundRect">
            <a:avLst/>
          </a:prstGeom>
          <a:ln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800" dirty="0" err="1" smtClean="0">
                <a:latin typeface="Microsoft JhengHei" charset="-120"/>
                <a:ea typeface="Microsoft JhengHei" charset="-120"/>
                <a:cs typeface="Microsoft JhengHei" charset="-120"/>
              </a:rPr>
              <a:t>Hmmmm</a:t>
            </a:r>
            <a:r>
              <a:rPr kumimoji="1" lang="mr-IN" altLang="zh-TW" sz="1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…</a:t>
            </a:r>
            <a:r>
              <a:rPr kumimoji="1" lang="zh-TW" altLang="en-US" sz="1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剛剛不是說過電腦很笨嗎？</a:t>
            </a:r>
            <a:endParaRPr kumimoji="1" lang="en-US" altLang="zh-TW" sz="18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zh-TW" altLang="en-US" sz="1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怎麼突然間如此輕鬆地知道你要做財務報表！</a:t>
            </a:r>
            <a:endParaRPr kumimoji="1" lang="en-US" altLang="zh-TW" sz="18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zh-TW" altLang="en-US" sz="1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等等，電腦會自己做財務報表？</a:t>
            </a:r>
            <a:endParaRPr kumimoji="1" lang="en-US" altLang="zh-TW" sz="18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zh-TW" altLang="en-US" sz="1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這之中是不是有什麼誤會</a:t>
            </a:r>
            <a:endParaRPr kumimoji="1" lang="zh-TW" altLang="en-US" sz="18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99150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Microsoft JhengHei" charset="-120"/>
                <a:ea typeface="Microsoft JhengHei" charset="-120"/>
                <a:cs typeface="Microsoft JhengHei" charset="-120"/>
              </a:rPr>
              <a:t>人們想做的事 v.s. 電腦幫你做的事</a:t>
            </a:r>
            <a:endParaRPr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2424600" y="3791925"/>
            <a:ext cx="2147400" cy="13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哲</a:t>
            </a:r>
            <a:r>
              <a:rPr lang="zh-TW" altLang="en-US" sz="1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分</a:t>
            </a:r>
            <a:r>
              <a:rPr lang="zh-TW" sz="1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a</a:t>
            </a:r>
            <a:r>
              <a:rPr lang="zh-TW" sz="1600" dirty="0">
                <a:latin typeface="Microsoft JhengHei" charset="-120"/>
                <a:ea typeface="Microsoft JhengHei" charset="-120"/>
                <a:cs typeface="Microsoft JhengHei" charset="-120"/>
              </a:rPr>
              <a:t>會計小考.xls</a:t>
            </a:r>
            <a:endParaRPr sz="16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68" name="Shape 68" descr="圖像裡可能有許貴花、特寫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048000"/>
            <a:ext cx="1903400" cy="1906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Shape 69"/>
          <p:cNvCxnSpPr/>
          <p:nvPr/>
        </p:nvCxnSpPr>
        <p:spPr>
          <a:xfrm>
            <a:off x="619925" y="3791925"/>
            <a:ext cx="1219200" cy="0"/>
          </a:xfrm>
          <a:prstGeom prst="straightConnector1">
            <a:avLst/>
          </a:prstGeom>
          <a:noFill/>
          <a:ln w="1143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1" name="Shape 71" descr="「excel logo png」的圖片搜尋結果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4542" y="3048000"/>
            <a:ext cx="812772" cy="79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圖說文字 1"/>
          <p:cNvSpPr/>
          <p:nvPr/>
        </p:nvSpPr>
        <p:spPr>
          <a:xfrm>
            <a:off x="505817" y="1885001"/>
            <a:ext cx="1515165" cy="895624"/>
          </a:xfrm>
          <a:prstGeom prst="wedgeRectCallout">
            <a:avLst>
              <a:gd name="adj1" fmla="val -20204"/>
              <a:gd name="adj2" fmla="val 7526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計算這個 </a:t>
            </a:r>
            <a:r>
              <a:rPr kumimoji="1" lang="en-US" altLang="zh-TW" dirty="0" smtClean="0"/>
              <a:t>Excel</a:t>
            </a:r>
            <a:r>
              <a:rPr kumimoji="1" lang="zh-TW" altLang="en-US" dirty="0" smtClean="0"/>
              <a:t> 檔案裡面各個</a:t>
            </a:r>
            <a:endParaRPr kumimoji="1" lang="en-US" altLang="zh-TW" dirty="0" smtClean="0"/>
          </a:p>
          <a:p>
            <a:pPr algn="ctr"/>
            <a:r>
              <a:rPr kumimoji="1" lang="zh-TW" altLang="en-US" dirty="0" smtClean="0"/>
              <a:t>公司的財務報表</a:t>
            </a:r>
            <a:endParaRPr kumimoji="1" lang="zh-TW" altLang="en-US" dirty="0"/>
          </a:p>
        </p:txBody>
      </p:sp>
      <p:pic>
        <p:nvPicPr>
          <p:cNvPr id="8" name="Shape 82" descr="「computer icon png」的圖片搜尋結果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9100" y="3128187"/>
            <a:ext cx="1613200" cy="16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向右箭號 2"/>
          <p:cNvSpPr/>
          <p:nvPr/>
        </p:nvSpPr>
        <p:spPr>
          <a:xfrm>
            <a:off x="2519892" y="4256709"/>
            <a:ext cx="4528608" cy="484632"/>
          </a:xfrm>
          <a:prstGeom prst="rightArrow">
            <a:avLst>
              <a:gd name="adj1" fmla="val 30346"/>
              <a:gd name="adj2" fmla="val 73585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橢圓圖說文字 3"/>
          <p:cNvSpPr/>
          <p:nvPr/>
        </p:nvSpPr>
        <p:spPr>
          <a:xfrm>
            <a:off x="7315200" y="2000250"/>
            <a:ext cx="1517100" cy="1127937"/>
          </a:xfrm>
          <a:prstGeom prst="wedgeEllipse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001001010110010010010011100</a:t>
            </a:r>
            <a:endParaRPr kumimoji="1" lang="zh-TW" altLang="en-US" dirty="0"/>
          </a:p>
        </p:txBody>
      </p:sp>
      <p:sp>
        <p:nvSpPr>
          <p:cNvPr id="12" name="向右箭號 11"/>
          <p:cNvSpPr/>
          <p:nvPr/>
        </p:nvSpPr>
        <p:spPr>
          <a:xfrm rot="10800000">
            <a:off x="2500846" y="1761650"/>
            <a:ext cx="4528608" cy="484632"/>
          </a:xfrm>
          <a:prstGeom prst="rightArrow">
            <a:avLst>
              <a:gd name="adj1" fmla="val 30346"/>
              <a:gd name="adj2" fmla="val 73585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Shape 67"/>
          <p:cNvSpPr txBox="1">
            <a:spLocks/>
          </p:cNvSpPr>
          <p:nvPr/>
        </p:nvSpPr>
        <p:spPr>
          <a:xfrm>
            <a:off x="5347243" y="2880024"/>
            <a:ext cx="2147400" cy="13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財務報表</a:t>
            </a:r>
            <a:r>
              <a:rPr lang="en-US" altLang="zh-TW" sz="1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.</a:t>
            </a:r>
            <a:r>
              <a:rPr lang="en-US" altLang="zh-TW" sz="1600" dirty="0" err="1" smtClean="0">
                <a:latin typeface="Microsoft JhengHei" charset="-120"/>
                <a:ea typeface="Microsoft JhengHei" charset="-120"/>
                <a:cs typeface="Microsoft JhengHei" charset="-120"/>
              </a:rPr>
              <a:t>xls</a:t>
            </a:r>
            <a:endParaRPr lang="zh-TW" altLang="en-US" sz="16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14" name="Shape 71" descr="「excel logo png」的圖片搜尋結果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9578" y="2152433"/>
            <a:ext cx="812772" cy="7982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圓角矩形 4"/>
          <p:cNvSpPr/>
          <p:nvPr/>
        </p:nvSpPr>
        <p:spPr>
          <a:xfrm>
            <a:off x="1961300" y="1250432"/>
            <a:ext cx="5257800" cy="1451071"/>
          </a:xfrm>
          <a:prstGeom prst="roundRect">
            <a:avLst/>
          </a:prstGeom>
          <a:ln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800" dirty="0" err="1" smtClean="0">
                <a:latin typeface="Microsoft JhengHei" charset="-120"/>
                <a:ea typeface="Microsoft JhengHei" charset="-120"/>
                <a:cs typeface="Microsoft JhengHei" charset="-120"/>
              </a:rPr>
              <a:t>Hmmmm</a:t>
            </a:r>
            <a:r>
              <a:rPr kumimoji="1" lang="mr-IN" altLang="zh-TW" sz="1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…</a:t>
            </a:r>
            <a:r>
              <a:rPr kumimoji="1" lang="zh-TW" altLang="en-US" sz="1800" dirty="0"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r>
              <a:rPr kumimoji="1" lang="zh-TW" altLang="en-US" sz="1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剛剛不是說過電腦很笨嗎？</a:t>
            </a:r>
            <a:endParaRPr kumimoji="1" lang="en-US" altLang="zh-TW" sz="18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zh-TW" altLang="en-US" sz="1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怎麼突然間如此輕鬆地知道你要做財務報表！</a:t>
            </a:r>
            <a:endParaRPr kumimoji="1" lang="en-US" altLang="zh-TW" sz="18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zh-TW" altLang="en-US" sz="1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等等，電腦會自己做財務報表？</a:t>
            </a:r>
            <a:endParaRPr kumimoji="1" lang="en-US" altLang="zh-TW" sz="18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zh-TW" altLang="en-US" sz="1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這之中是不是有什麼誤會</a:t>
            </a:r>
            <a:endParaRPr kumimoji="1" lang="zh-TW" altLang="en-US" sz="18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2215100" y="1455686"/>
            <a:ext cx="5257800" cy="1451071"/>
          </a:xfrm>
          <a:prstGeom prst="roundRect">
            <a:avLst/>
          </a:prstGeom>
          <a:ln>
            <a:solidFill>
              <a:srgbClr val="0070C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沒錯，代誌沒愚人想的這麼簡單</a:t>
            </a:r>
            <a:endParaRPr kumimoji="1" lang="en-US" altLang="zh-TW" sz="18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86853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Microsoft JhengHei" charset="-120"/>
                <a:ea typeface="Microsoft JhengHei" charset="-120"/>
                <a:cs typeface="Microsoft JhengHei" charset="-120"/>
              </a:rPr>
              <a:t>人們想做的事 v.s. 電腦幫你做的事</a:t>
            </a:r>
            <a:endParaRPr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2424600" y="3791925"/>
            <a:ext cx="2147400" cy="13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哲</a:t>
            </a:r>
            <a:r>
              <a:rPr lang="zh-TW" altLang="en-US" sz="1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分</a:t>
            </a:r>
            <a:r>
              <a:rPr lang="zh-TW" sz="1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a</a:t>
            </a:r>
            <a:r>
              <a:rPr lang="zh-TW" sz="1600" dirty="0">
                <a:latin typeface="Microsoft JhengHei" charset="-120"/>
                <a:ea typeface="Microsoft JhengHei" charset="-120"/>
                <a:cs typeface="Microsoft JhengHei" charset="-120"/>
              </a:rPr>
              <a:t>會計小考.xls</a:t>
            </a:r>
            <a:endParaRPr sz="16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68" name="Shape 68" descr="圖像裡可能有許貴花、特寫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048000"/>
            <a:ext cx="1903400" cy="1906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Shape 69"/>
          <p:cNvCxnSpPr/>
          <p:nvPr/>
        </p:nvCxnSpPr>
        <p:spPr>
          <a:xfrm>
            <a:off x="619925" y="3791925"/>
            <a:ext cx="1219200" cy="0"/>
          </a:xfrm>
          <a:prstGeom prst="straightConnector1">
            <a:avLst/>
          </a:prstGeom>
          <a:noFill/>
          <a:ln w="1143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1" name="Shape 71" descr="「excel logo png」的圖片搜尋結果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4542" y="3048000"/>
            <a:ext cx="812772" cy="79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圖說文字 1"/>
          <p:cNvSpPr/>
          <p:nvPr/>
        </p:nvSpPr>
        <p:spPr>
          <a:xfrm>
            <a:off x="505817" y="1885001"/>
            <a:ext cx="1515165" cy="895624"/>
          </a:xfrm>
          <a:prstGeom prst="wedgeRectCallout">
            <a:avLst>
              <a:gd name="adj1" fmla="val -20204"/>
              <a:gd name="adj2" fmla="val 7526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計算這個 </a:t>
            </a:r>
            <a:r>
              <a:rPr kumimoji="1" lang="en-US" altLang="zh-TW" dirty="0" smtClean="0"/>
              <a:t>Excel</a:t>
            </a:r>
            <a:r>
              <a:rPr kumimoji="1" lang="zh-TW" altLang="en-US" dirty="0" smtClean="0"/>
              <a:t> 檔案裡面各個</a:t>
            </a:r>
            <a:endParaRPr kumimoji="1" lang="en-US" altLang="zh-TW" dirty="0" smtClean="0"/>
          </a:p>
          <a:p>
            <a:pPr algn="ctr"/>
            <a:r>
              <a:rPr kumimoji="1" lang="zh-TW" altLang="en-US" dirty="0" smtClean="0"/>
              <a:t>公司的財務報表</a:t>
            </a:r>
            <a:endParaRPr kumimoji="1" lang="zh-TW" altLang="en-US" dirty="0"/>
          </a:p>
        </p:txBody>
      </p:sp>
      <p:pic>
        <p:nvPicPr>
          <p:cNvPr id="8" name="Shape 82" descr="「computer icon png」的圖片搜尋結果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9100" y="3128187"/>
            <a:ext cx="1613200" cy="16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向右箭號 2"/>
          <p:cNvSpPr/>
          <p:nvPr/>
        </p:nvSpPr>
        <p:spPr>
          <a:xfrm>
            <a:off x="2519892" y="4256709"/>
            <a:ext cx="4528608" cy="484632"/>
          </a:xfrm>
          <a:prstGeom prst="rightArrow">
            <a:avLst>
              <a:gd name="adj1" fmla="val 30346"/>
              <a:gd name="adj2" fmla="val 73585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橢圓圖說文字 3"/>
          <p:cNvSpPr/>
          <p:nvPr/>
        </p:nvSpPr>
        <p:spPr>
          <a:xfrm>
            <a:off x="7315200" y="2000250"/>
            <a:ext cx="1517100" cy="1127937"/>
          </a:xfrm>
          <a:prstGeom prst="wedgeEllipse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001001010110010010010011100</a:t>
            </a:r>
            <a:endParaRPr kumimoji="1" lang="zh-TW" altLang="en-US" dirty="0"/>
          </a:p>
        </p:txBody>
      </p:sp>
      <p:sp>
        <p:nvSpPr>
          <p:cNvPr id="12" name="向右箭號 11"/>
          <p:cNvSpPr/>
          <p:nvPr/>
        </p:nvSpPr>
        <p:spPr>
          <a:xfrm rot="10800000">
            <a:off x="2500846" y="1761650"/>
            <a:ext cx="4528608" cy="484632"/>
          </a:xfrm>
          <a:prstGeom prst="rightArrow">
            <a:avLst>
              <a:gd name="adj1" fmla="val 30346"/>
              <a:gd name="adj2" fmla="val 73585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Shape 67"/>
          <p:cNvSpPr txBox="1">
            <a:spLocks/>
          </p:cNvSpPr>
          <p:nvPr/>
        </p:nvSpPr>
        <p:spPr>
          <a:xfrm>
            <a:off x="5347243" y="2880024"/>
            <a:ext cx="2147400" cy="13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財務報表</a:t>
            </a:r>
            <a:r>
              <a:rPr lang="en-US" altLang="zh-TW" sz="1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.</a:t>
            </a:r>
            <a:r>
              <a:rPr lang="en-US" altLang="zh-TW" sz="1600" dirty="0" err="1" smtClean="0">
                <a:latin typeface="Microsoft JhengHei" charset="-120"/>
                <a:ea typeface="Microsoft JhengHei" charset="-120"/>
                <a:cs typeface="Microsoft JhengHei" charset="-120"/>
              </a:rPr>
              <a:t>xls</a:t>
            </a:r>
            <a:endParaRPr lang="zh-TW" altLang="en-US" sz="16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14" name="Shape 71" descr="「excel logo png」的圖片搜尋結果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9578" y="2152433"/>
            <a:ext cx="812772" cy="7982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圓角矩形 4"/>
          <p:cNvSpPr/>
          <p:nvPr/>
        </p:nvSpPr>
        <p:spPr>
          <a:xfrm>
            <a:off x="1961300" y="1250432"/>
            <a:ext cx="5257800" cy="1451071"/>
          </a:xfrm>
          <a:prstGeom prst="roundRect">
            <a:avLst/>
          </a:prstGeom>
          <a:ln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800" dirty="0" err="1" smtClean="0">
                <a:latin typeface="Microsoft JhengHei" charset="-120"/>
                <a:ea typeface="Microsoft JhengHei" charset="-120"/>
                <a:cs typeface="Microsoft JhengHei" charset="-120"/>
              </a:rPr>
              <a:t>Hmmmm</a:t>
            </a:r>
            <a:r>
              <a:rPr kumimoji="1" lang="mr-IN" altLang="zh-TW" sz="1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…</a:t>
            </a:r>
            <a:r>
              <a:rPr kumimoji="1" lang="zh-TW" altLang="en-US" sz="1800" dirty="0"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r>
              <a:rPr kumimoji="1" lang="zh-TW" altLang="en-US" sz="1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剛剛不是說過電腦很笨嗎？</a:t>
            </a:r>
            <a:endParaRPr kumimoji="1" lang="en-US" altLang="zh-TW" sz="18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zh-TW" altLang="en-US" sz="1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怎麼突然間如此輕鬆地知道你要做財務報表！</a:t>
            </a:r>
            <a:endParaRPr kumimoji="1" lang="en-US" altLang="zh-TW" sz="18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zh-TW" altLang="en-US" sz="1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等等，電腦會自己做財務報表？</a:t>
            </a:r>
            <a:endParaRPr kumimoji="1" lang="en-US" altLang="zh-TW" sz="18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zh-TW" altLang="en-US" sz="1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這之中是不是有什麼誤會</a:t>
            </a:r>
            <a:endParaRPr kumimoji="1" lang="zh-TW" altLang="en-US" sz="18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2215100" y="1455686"/>
            <a:ext cx="5257800" cy="1451071"/>
          </a:xfrm>
          <a:prstGeom prst="roundRect">
            <a:avLst/>
          </a:prstGeom>
          <a:ln>
            <a:solidFill>
              <a:srgbClr val="0070C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沒錯，代誌沒愚人想的這麼簡單</a:t>
            </a:r>
            <a:endParaRPr kumimoji="1" lang="en-US" altLang="zh-TW" sz="18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5414" y="987180"/>
            <a:ext cx="4798043" cy="330105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213105" y="3226300"/>
            <a:ext cx="667393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kumimoji="1" lang="zh-TW" altLang="en-US" sz="18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程式</a:t>
            </a:r>
            <a:endParaRPr kumimoji="1" lang="zh-TW" altLang="en-US" sz="18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428897" y="3204379"/>
            <a:ext cx="65763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kumimoji="1" lang="zh-TW" altLang="en-US" sz="18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程式</a:t>
            </a:r>
            <a:endParaRPr kumimoji="1" lang="zh-TW" altLang="en-US" sz="18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cxnSp>
        <p:nvCxnSpPr>
          <p:cNvPr id="19" name="Shape 69"/>
          <p:cNvCxnSpPr/>
          <p:nvPr/>
        </p:nvCxnSpPr>
        <p:spPr>
          <a:xfrm flipV="1">
            <a:off x="4295858" y="3686889"/>
            <a:ext cx="469292" cy="18899"/>
          </a:xfrm>
          <a:prstGeom prst="straightConnector1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Shape 69"/>
          <p:cNvCxnSpPr/>
          <p:nvPr/>
        </p:nvCxnSpPr>
        <p:spPr>
          <a:xfrm flipV="1">
            <a:off x="5486623" y="3705788"/>
            <a:ext cx="469292" cy="18899"/>
          </a:xfrm>
          <a:prstGeom prst="straightConnector1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Shape 69"/>
          <p:cNvCxnSpPr/>
          <p:nvPr/>
        </p:nvCxnSpPr>
        <p:spPr>
          <a:xfrm flipV="1">
            <a:off x="3978460" y="3952900"/>
            <a:ext cx="469292" cy="18899"/>
          </a:xfrm>
          <a:prstGeom prst="straightConnector1">
            <a:avLst/>
          </a:prstGeom>
          <a:noFill/>
          <a:ln w="444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Shape 69"/>
          <p:cNvCxnSpPr/>
          <p:nvPr/>
        </p:nvCxnSpPr>
        <p:spPr>
          <a:xfrm flipV="1">
            <a:off x="5323894" y="3962349"/>
            <a:ext cx="469292" cy="18899"/>
          </a:xfrm>
          <a:prstGeom prst="straightConnector1">
            <a:avLst/>
          </a:prstGeom>
          <a:noFill/>
          <a:ln w="444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文字方塊 24"/>
          <p:cNvSpPr txBox="1"/>
          <p:nvPr/>
        </p:nvSpPr>
        <p:spPr>
          <a:xfrm>
            <a:off x="3708376" y="4042575"/>
            <a:ext cx="996166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kumimoji="1" lang="en-US" altLang="zh-TW" b="1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program</a:t>
            </a:r>
            <a:endParaRPr kumimoji="1" lang="zh-TW" altLang="en-US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5092409" y="4042574"/>
            <a:ext cx="996166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kumimoji="1" lang="en-US" altLang="zh-TW" b="1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program</a:t>
            </a:r>
            <a:endParaRPr kumimoji="1" lang="zh-TW" altLang="en-US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1450876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1922</Words>
  <Application>Microsoft Macintosh PowerPoint</Application>
  <PresentationFormat>如螢幕大小 (16:9)</PresentationFormat>
  <Paragraphs>313</Paragraphs>
  <Slides>42</Slides>
  <Notes>21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49" baseType="lpstr">
      <vt:lpstr>Consolas</vt:lpstr>
      <vt:lpstr>Mangal</vt:lpstr>
      <vt:lpstr>Microsoft JhengHei</vt:lpstr>
      <vt:lpstr>Songti TC</vt:lpstr>
      <vt:lpstr>新細明體</vt:lpstr>
      <vt:lpstr>Arial</vt:lpstr>
      <vt:lpstr>Simple Light</vt:lpstr>
      <vt:lpstr>MIS132 - Lecture 1</vt:lpstr>
      <vt:lpstr>程式設計是啥, 可以吃嗎</vt:lpstr>
      <vt:lpstr>人們想做的事 v.s. 電腦幫你做的事</vt:lpstr>
      <vt:lpstr>人們想做的事 v.s. 電腦幫你做的事</vt:lpstr>
      <vt:lpstr>人們想做的事 v.s. 電腦幫你做的事</vt:lpstr>
      <vt:lpstr>人們想做的事 v.s. 電腦幫你做的事</vt:lpstr>
      <vt:lpstr>人們想做的事 v.s. 電腦幫你做的事</vt:lpstr>
      <vt:lpstr>人們想做的事 v.s. 電腦幫你做的事</vt:lpstr>
      <vt:lpstr>人們想做的事 v.s. 電腦幫你做的事</vt:lpstr>
      <vt:lpstr>人們想做的事 v.s. 電腦幫你做的事</vt:lpstr>
      <vt:lpstr>講一堆廢話，這堂實習課到底能夠幹嘛</vt:lpstr>
      <vt:lpstr>成為初級碼農的心得</vt:lpstr>
      <vt:lpstr>成為初級程序猿的心得</vt:lpstr>
      <vt:lpstr>這麼說來，助教你很會吸C囉？</vt:lpstr>
      <vt:lpstr>這麼說來，助教你很會吸C囉？</vt:lpstr>
      <vt:lpstr>這麼說來，助教你很會吸C囉？</vt:lpstr>
      <vt:lpstr>這麼說來，助教你很會吸C囉？</vt:lpstr>
      <vt:lpstr>C 是在吸啥, Python 是在拍蝦毀</vt:lpstr>
      <vt:lpstr>C 是在吸啥, Python 是在拍蝦毀</vt:lpstr>
      <vt:lpstr>C 的特性</vt:lpstr>
      <vt:lpstr>C 的特性</vt:lpstr>
      <vt:lpstr>所以這堂實習課我們會教哪一個語言呢？</vt:lpstr>
      <vt:lpstr>很抱歉, 兩個都會 ^_^</vt:lpstr>
      <vt:lpstr>很抱歉, 兩個都會 ^_^</vt:lpstr>
      <vt:lpstr>學生們是助教心中最軟的一塊</vt:lpstr>
      <vt:lpstr>Review concepts on Mon.</vt:lpstr>
      <vt:lpstr>Review concepts on Mon.</vt:lpstr>
      <vt:lpstr>Review concepts on Mon.</vt:lpstr>
      <vt:lpstr>Review concepts on Mon.</vt:lpstr>
      <vt:lpstr>Review concepts on Mon.</vt:lpstr>
      <vt:lpstr>Review concepts on Mon.</vt:lpstr>
      <vt:lpstr>Review concepts on Mon.</vt:lpstr>
      <vt:lpstr>Review concepts on Mon.</vt:lpstr>
      <vt:lpstr>Review concepts on Mon.</vt:lpstr>
      <vt:lpstr>Review concepts on Mon.</vt:lpstr>
      <vt:lpstr>Review concepts on Mon.</vt:lpstr>
      <vt:lpstr>Review concepts on Mon.</vt:lpstr>
      <vt:lpstr>Review concepts on Mon.</vt:lpstr>
      <vt:lpstr>Review concepts on Mon.</vt:lpstr>
      <vt:lpstr>接下來是 Python 時間</vt:lpstr>
      <vt:lpstr>簡單步驟, 介面升級</vt:lpstr>
      <vt:lpstr>匯入上傳從網大下載下來的 .ipynb 檔案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MIS132 - Week 2</dc:title>
  <cp:lastModifiedBy>BoWen Kuo</cp:lastModifiedBy>
  <cp:revision>45</cp:revision>
  <cp:lastPrinted>2018-03-06T17:42:47Z</cp:lastPrinted>
  <dcterms:modified xsi:type="dcterms:W3CDTF">2018-03-07T18:25:21Z</dcterms:modified>
</cp:coreProperties>
</file>